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75" r:id="rId6"/>
    <p:sldId id="279" r:id="rId7"/>
    <p:sldId id="276" r:id="rId8"/>
    <p:sldId id="287" r:id="rId9"/>
    <p:sldId id="283" r:id="rId10"/>
    <p:sldId id="284" r:id="rId11"/>
    <p:sldId id="285" r:id="rId12"/>
    <p:sldId id="286" r:id="rId13"/>
    <p:sldId id="280" r:id="rId14"/>
    <p:sldId id="281" r:id="rId15"/>
    <p:sldId id="282" r:id="rId16"/>
    <p:sldId id="288" r:id="rId17"/>
    <p:sldId id="28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322" autoAdjust="0"/>
  </p:normalViewPr>
  <p:slideViewPr>
    <p:cSldViewPr snapToGrid="0">
      <p:cViewPr varScale="1">
        <p:scale>
          <a:sx n="59" d="100"/>
          <a:sy n="59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6AD83-E276-461C-B101-B20F5C909723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8AD7C-ED71-4DF9-85F8-9317A3AED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53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8AD7C-ED71-4DF9-85F8-9317A3AED69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33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8AD7C-ED71-4DF9-85F8-9317A3AED6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55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8AD7C-ED71-4DF9-85F8-9317A3AED6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9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8AD7C-ED71-4DF9-85F8-9317A3AED6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70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8AD7C-ED71-4DF9-85F8-9317A3AED69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73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sfaa.org/uploads/documents/2021-22_Tax_Transcript_Decoder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fap.ed.gov/dear-colleague-letters/ANN2101" TargetMode="External"/><Relationship Id="rId2" Type="http://schemas.openxmlformats.org/officeDocument/2006/relationships/hyperlink" Target="https://ifap.ed.gov/federal-registers/FR09032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fap.ed.gov/electronic-announcements/112020FAFSAVerification2122IRSTaxReturnTranscriptMatri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fap.ed.gov/electronic-announcements/030521IRSDataRetrievalToolandInaccurate1AG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2021-2022 Verification &amp; COVID-19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Lindsey Barta, Director of Financial Aid Operations, Inceptia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976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Erroneous $1 AGI</a:t>
            </a:r>
            <a:br>
              <a:rPr lang="en-US" dirty="0" smtClean="0"/>
            </a:br>
            <a:r>
              <a:rPr lang="en-US" sz="2700" dirty="0"/>
              <a:t>Scenario 1—Tax </a:t>
            </a:r>
            <a:r>
              <a:rPr lang="en-US" sz="2700" dirty="0" smtClean="0"/>
              <a:t>Filers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</a:t>
            </a:r>
            <a:r>
              <a:rPr lang="en-US" dirty="0"/>
              <a:t>and/or parent used IRS DRT (“02” flag)</a:t>
            </a:r>
          </a:p>
          <a:p>
            <a:r>
              <a:rPr lang="en-US" dirty="0"/>
              <a:t>IRS DRT transferred in all zeroes and AGI of $1, but income from work reported</a:t>
            </a:r>
          </a:p>
          <a:p>
            <a:r>
              <a:rPr lang="en-US" dirty="0"/>
              <a:t>Tax Return Transcript also has all zeroes and AGI of $1</a:t>
            </a:r>
          </a:p>
          <a:p>
            <a:r>
              <a:rPr lang="en-US" dirty="0"/>
              <a:t>Collect signed copy of IRS Form 1040 and Schedules 1 and/or 3, if </a:t>
            </a:r>
            <a:r>
              <a:rPr lang="en-US" dirty="0" smtClean="0"/>
              <a:t>applicable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530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Erroneous $1 AGI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/>
              <a:t>Scenario 2 – Nontax </a:t>
            </a:r>
            <a:r>
              <a:rPr lang="en-US" sz="2400" dirty="0" smtClean="0"/>
              <a:t>Filers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Individual </a:t>
            </a:r>
            <a:r>
              <a:rPr lang="en-US" sz="2000" dirty="0"/>
              <a:t>indicates they did not and were not required to file 2019 tax return</a:t>
            </a:r>
          </a:p>
          <a:p>
            <a:r>
              <a:rPr lang="en-US" sz="2000" dirty="0"/>
              <a:t>When VNF requested, IRS provided a transcript with $1 AGI instead</a:t>
            </a:r>
          </a:p>
          <a:p>
            <a:r>
              <a:rPr lang="en-US" sz="2000" dirty="0"/>
              <a:t>Collect IRS Letter </a:t>
            </a:r>
            <a:r>
              <a:rPr lang="en-US" sz="2000" dirty="0" smtClean="0"/>
              <a:t>3538</a:t>
            </a:r>
          </a:p>
          <a:p>
            <a:r>
              <a:rPr lang="en-US" sz="2000" dirty="0" smtClean="0"/>
              <a:t>Should be verified as nontax filer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68" y="3388042"/>
            <a:ext cx="4410075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Individual was not otherwise required to file a tax return</a:t>
            </a:r>
          </a:p>
          <a:p>
            <a:r>
              <a:rPr lang="en-US" sz="2000" dirty="0" smtClean="0"/>
              <a:t>Filed a “simplified tax return” for 2019 with $1 of interest income, $1 of total income and $1 AGI</a:t>
            </a:r>
          </a:p>
          <a:p>
            <a:r>
              <a:rPr lang="en-US" sz="2000" dirty="0" smtClean="0"/>
              <a:t>Should be verified as tax filer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Erroneous $1 AGI</a:t>
            </a:r>
            <a:br>
              <a:rPr lang="en-US" dirty="0" smtClean="0"/>
            </a:br>
            <a:r>
              <a:rPr lang="en-US" sz="2800" dirty="0"/>
              <a:t>Scenario </a:t>
            </a:r>
            <a:r>
              <a:rPr lang="en-US" sz="2800" dirty="0" smtClean="0"/>
              <a:t>3—Tax Filers who Filed Solely to Claim the Recovery Rebate Credit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195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NASFAA’s Tax Transcript Decoder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035" y="1561068"/>
            <a:ext cx="3981450" cy="4762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5958" y="6323568"/>
            <a:ext cx="877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www.nasfaa.org/uploads/documents/2021-22_Tax_Transcript_Decoder.pdf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8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8596668" cy="1320800"/>
          </a:xfrm>
        </p:spPr>
        <p:txBody>
          <a:bodyPr/>
          <a:lstStyle/>
          <a:p>
            <a:r>
              <a:rPr lang="en-US" dirty="0" smtClean="0"/>
              <a:t>NASFAA’s Tax Transcript Decoder – </a:t>
            </a:r>
            <a:br>
              <a:rPr lang="en-US" dirty="0" smtClean="0"/>
            </a:br>
            <a:r>
              <a:rPr lang="en-US" dirty="0" smtClean="0"/>
              <a:t>Tax Schedules (page 26)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192" y="1541780"/>
            <a:ext cx="4278313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40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Indicators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270000"/>
            <a:ext cx="5849915" cy="23190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1854" y="3817620"/>
            <a:ext cx="5849915" cy="260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428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3891"/>
            <a:ext cx="8596668" cy="469747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Samuel is an independent student. He indicates on his 2021-2022 FAFSA that he is married as of June 2020. Upon being selected for verification, Samuel’s school requests his and his spouse’s 2019 tax information.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Samuel submits a 2019 IRS Tax  Return Transcript that shows he filed single with an AGI of $45,852 and income tax paid of $</a:t>
            </a:r>
            <a:r>
              <a:rPr lang="en-US" dirty="0" smtClean="0"/>
              <a:t>3,817</a:t>
            </a:r>
            <a:r>
              <a:rPr lang="en-US" dirty="0" smtClean="0"/>
              <a:t>. His wife, Ruby, submits a signed </a:t>
            </a:r>
            <a:r>
              <a:rPr lang="en-US" smtClean="0"/>
              <a:t>copy </a:t>
            </a:r>
            <a:r>
              <a:rPr lang="en-US" smtClean="0"/>
              <a:t>of 2019 </a:t>
            </a:r>
            <a:r>
              <a:rPr lang="en-US" dirty="0" smtClean="0"/>
              <a:t>IRS Form 1040 that was filed jointly with her ex-spouse, Daniel. The 1040 shows an AGI of $29,461 and income tax paid of $0.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What additional documentation would be needed to complete income verification for Samuel?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would you determine what </a:t>
            </a:r>
            <a:r>
              <a:rPr lang="en-US" dirty="0" smtClean="0"/>
              <a:t>amounts </a:t>
            </a:r>
            <a:r>
              <a:rPr lang="en-US" dirty="0" smtClean="0"/>
              <a:t>to </a:t>
            </a:r>
            <a:r>
              <a:rPr lang="en-US" dirty="0" smtClean="0"/>
              <a:t>report for AGI and income tax paid </a:t>
            </a:r>
            <a:r>
              <a:rPr lang="en-US" dirty="0" smtClean="0"/>
              <a:t>on the FAFSA?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38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316" y="2770909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Verification requirements and COVID-19 flexibilities</a:t>
            </a:r>
          </a:p>
          <a:p>
            <a:r>
              <a:rPr lang="en-US" dirty="0"/>
              <a:t>Electronic Announcement </a:t>
            </a:r>
            <a:r>
              <a:rPr lang="en-US" dirty="0" smtClean="0"/>
              <a:t>VERIF-21-01</a:t>
            </a:r>
          </a:p>
          <a:p>
            <a:r>
              <a:rPr lang="en-US" dirty="0" smtClean="0"/>
              <a:t>NASFAA’s Tax Transcript Decoder</a:t>
            </a:r>
          </a:p>
          <a:p>
            <a:r>
              <a:rPr lang="en-US" dirty="0" smtClean="0"/>
              <a:t>Unique situations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7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Verification Resources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720514" y="1444309"/>
            <a:ext cx="8596668" cy="50353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Federal Register</a:t>
            </a:r>
          </a:p>
          <a:p>
            <a:pPr lvl="1"/>
            <a:r>
              <a:rPr lang="en-US" dirty="0" smtClean="0"/>
              <a:t>Published September 3, 2020</a:t>
            </a:r>
          </a:p>
          <a:p>
            <a:pPr lvl="1"/>
            <a:r>
              <a:rPr lang="en-US" dirty="0" smtClean="0"/>
              <a:t>Outlines information to be verified for the 2021-2022 award year</a:t>
            </a:r>
          </a:p>
          <a:p>
            <a:pPr lvl="2"/>
            <a:r>
              <a:rPr lang="en-US" dirty="0" smtClean="0"/>
              <a:t>No changes to Verification Tracking Groups or required verifiable items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ifap.ed.gov/federal-registers/FR090320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Online Training Course – 2021-22 Verification (Federal Student Aid E-Training)</a:t>
            </a:r>
          </a:p>
          <a:p>
            <a:pPr lvl="1"/>
            <a:r>
              <a:rPr lang="en-US" dirty="0"/>
              <a:t>Dear Colleague Letter </a:t>
            </a:r>
            <a:r>
              <a:rPr lang="en-US" dirty="0" smtClean="0"/>
              <a:t>ANN-21-01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ifap.ed.gov/dear-colleague-letters/ANN2101</a:t>
            </a:r>
            <a:r>
              <a:rPr lang="en-US" dirty="0" smtClean="0"/>
              <a:t> 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2021-2022 FAFSA Verification-IRS Tax Return Transcript Matrix</a:t>
            </a:r>
          </a:p>
          <a:p>
            <a:pPr lvl="1"/>
            <a:r>
              <a:rPr lang="en-US" dirty="0" smtClean="0"/>
              <a:t>Electronic Announcement 2020-11-20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ifap.ed.gov/electronic-announcements/112020FAFSAVerification2122IRSTaxReturnTranscriptMatrix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273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061" y="609600"/>
            <a:ext cx="8596668" cy="1320800"/>
          </a:xfrm>
        </p:spPr>
        <p:txBody>
          <a:bodyPr/>
          <a:lstStyle/>
          <a:p>
            <a:r>
              <a:rPr lang="en-US" dirty="0" smtClean="0"/>
              <a:t>FAFSA Information Required to be Verified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61" y="2200275"/>
            <a:ext cx="5537873" cy="33718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751" y="2200275"/>
            <a:ext cx="4984531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18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Acceptable Documentation for Tax-Filers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77334" y="1297352"/>
            <a:ext cx="9358206" cy="1961831"/>
          </a:xfrm>
        </p:spPr>
        <p:txBody>
          <a:bodyPr>
            <a:normAutofit/>
          </a:bodyPr>
          <a:lstStyle/>
          <a:p>
            <a:r>
              <a:rPr lang="en-US" sz="1400" dirty="0" smtClean="0"/>
              <a:t>Unaltered information transferred by IRS Data Retrieval Tool (IRS request flag = 02)</a:t>
            </a:r>
          </a:p>
          <a:p>
            <a:r>
              <a:rPr lang="en-US" sz="1400" dirty="0" smtClean="0"/>
              <a:t>IRS Tax Return Transcript</a:t>
            </a:r>
          </a:p>
          <a:p>
            <a:r>
              <a:rPr lang="en-US" sz="1400" dirty="0" smtClean="0"/>
              <a:t>Signed copy of tax return and applicable schedules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278266"/>
            <a:ext cx="7918026" cy="4450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57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IRS Tax Filing Thresholds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600199"/>
            <a:ext cx="7127557" cy="435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13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Acceptable Documentation for Non-Filers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77334" y="1828801"/>
            <a:ext cx="9312486" cy="502919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Statement signed by the non-filing individual certifying:</a:t>
            </a:r>
          </a:p>
          <a:p>
            <a:pPr lvl="1"/>
            <a:r>
              <a:rPr lang="en-US" sz="2000" dirty="0" smtClean="0"/>
              <a:t>That the individual has not filed and is not required to file a tax return</a:t>
            </a:r>
          </a:p>
          <a:p>
            <a:pPr lvl="1"/>
            <a:r>
              <a:rPr lang="en-US" sz="2000" dirty="0" smtClean="0"/>
              <a:t>Each source of income earned from work</a:t>
            </a:r>
          </a:p>
          <a:p>
            <a:pPr lvl="1"/>
            <a:r>
              <a:rPr lang="en-US" sz="2000" dirty="0" smtClean="0"/>
              <a:t>The amount of income earned from each source</a:t>
            </a:r>
          </a:p>
          <a:p>
            <a:r>
              <a:rPr lang="en-US" sz="2000" dirty="0" smtClean="0"/>
              <a:t>Copy of IRS Form W-2 for each source of employment income reported</a:t>
            </a:r>
          </a:p>
          <a:p>
            <a:r>
              <a:rPr lang="en-US" sz="2000" dirty="0" smtClean="0"/>
              <a:t>IRS Verification of </a:t>
            </a:r>
            <a:r>
              <a:rPr lang="en-US" sz="2000" dirty="0" err="1" smtClean="0"/>
              <a:t>Nonfiling</a:t>
            </a:r>
            <a:r>
              <a:rPr lang="en-US" sz="2000" dirty="0" smtClean="0"/>
              <a:t> Letter dated on or after October 1, 2020</a:t>
            </a:r>
          </a:p>
          <a:p>
            <a:pPr lvl="1"/>
            <a:r>
              <a:rPr lang="en-US" sz="2000" dirty="0" smtClean="0"/>
              <a:t>Individual can request using “Get Transcript Online” tool on </a:t>
            </a:r>
            <a:r>
              <a:rPr lang="en-US" sz="2000" dirty="0" smtClean="0">
                <a:hlinkClick r:id="rId3"/>
              </a:rPr>
              <a:t>www.irs.gov</a:t>
            </a:r>
            <a:r>
              <a:rPr lang="en-US" sz="2000" dirty="0" smtClean="0"/>
              <a:t> or by submitting IRS Form 4506-T</a:t>
            </a:r>
          </a:p>
          <a:p>
            <a:pPr lvl="1"/>
            <a:r>
              <a:rPr lang="en-US" sz="2000" dirty="0" smtClean="0"/>
              <a:t>Required for each person subject to verification who did not file (except dependent students)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88112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 Flexibilities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270000"/>
            <a:ext cx="10514888" cy="531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16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Electronic Announcement VERIF-21-01:</a:t>
            </a:r>
            <a:br>
              <a:rPr lang="en-US" dirty="0" smtClean="0"/>
            </a:br>
            <a:r>
              <a:rPr lang="en-US" dirty="0" smtClean="0"/>
              <a:t>IRS Data Retrieval Tool and Inaccurate $1 AGI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479964"/>
            <a:ext cx="8596668" cy="356139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Related to individuals claiming the Economic Impact Payment (stimulus checks) or Recovery Rebate Credit</a:t>
            </a:r>
          </a:p>
          <a:p>
            <a:r>
              <a:rPr lang="en-US" sz="2000" dirty="0" smtClean="0"/>
              <a:t>IRS Non-Filers: Enter Payment Info Here Tool recorded taxpayer’s AGI as $1</a:t>
            </a:r>
          </a:p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677334" y="6283149"/>
            <a:ext cx="118179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ifap.ed.gov/electronic-announcements/030521IRSDataRetrievalToolandInaccurate1AGI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62237382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614</TotalTime>
  <Words>623</Words>
  <Application>Microsoft Office PowerPoint</Application>
  <PresentationFormat>Widescreen</PresentationFormat>
  <Paragraphs>74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</vt:lpstr>
      <vt:lpstr>2021-2022 Verification &amp; COVID-19 </vt:lpstr>
      <vt:lpstr>Overview</vt:lpstr>
      <vt:lpstr>Verification Resources </vt:lpstr>
      <vt:lpstr>FAFSA Information Required to be Verified</vt:lpstr>
      <vt:lpstr>Acceptable Documentation for Tax-Filers</vt:lpstr>
      <vt:lpstr>2019 IRS Tax Filing Thresholds</vt:lpstr>
      <vt:lpstr>PowerPoint Presentation</vt:lpstr>
      <vt:lpstr>COVID Flexibilities</vt:lpstr>
      <vt:lpstr>Electronic Announcement VERIF-21-01: IRS Data Retrieval Tool and Inaccurate $1 AGI</vt:lpstr>
      <vt:lpstr>Erroneous $1 AGI Scenario 1—Tax Filers </vt:lpstr>
      <vt:lpstr>Erroneous $1 AGI Scenario 2 – Nontax Filers </vt:lpstr>
      <vt:lpstr>Erroneous $1 AGI Scenario 3—Tax Filers who Filed Solely to Claim the Recovery Rebate Credit </vt:lpstr>
      <vt:lpstr>NASFAA’s Tax Transcript Decoder</vt:lpstr>
      <vt:lpstr>NASFAA’s Tax Transcript Decoder –  Tax Schedules (page 26)</vt:lpstr>
      <vt:lpstr>Schedule Indicators</vt:lpstr>
      <vt:lpstr>Scenario</vt:lpstr>
      <vt:lpstr>QUESTIONS?</vt:lpstr>
    </vt:vector>
  </TitlesOfParts>
  <Company>FES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Training</dc:title>
  <dc:creator>Lindsey Barta</dc:creator>
  <cp:lastModifiedBy>Lindsey Barta</cp:lastModifiedBy>
  <cp:revision>57</cp:revision>
  <dcterms:created xsi:type="dcterms:W3CDTF">2020-04-22T21:47:04Z</dcterms:created>
  <dcterms:modified xsi:type="dcterms:W3CDTF">2021-03-24T18:49:32Z</dcterms:modified>
</cp:coreProperties>
</file>