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8" r:id="rId4"/>
    <p:sldId id="259" r:id="rId5"/>
    <p:sldId id="260" r:id="rId6"/>
    <p:sldId id="264" r:id="rId7"/>
    <p:sldId id="265" r:id="rId8"/>
    <p:sldId id="267" r:id="rId9"/>
    <p:sldId id="261" r:id="rId10"/>
    <p:sldId id="262" r:id="rId11"/>
    <p:sldId id="263" r:id="rId12"/>
    <p:sldId id="266" r:id="rId13"/>
    <p:sldId id="268"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95" autoAdjust="0"/>
  </p:normalViewPr>
  <p:slideViewPr>
    <p:cSldViewPr>
      <p:cViewPr varScale="1">
        <p:scale>
          <a:sx n="50" d="100"/>
          <a:sy n="50" d="100"/>
        </p:scale>
        <p:origin x="-797" y="-1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510C1D4-0ED7-47BC-BCDE-E316F7BBD046}" type="datetimeFigureOut">
              <a:rPr lang="en-US" smtClean="0"/>
              <a:t>3/21/2016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6CC3D48-9311-43D2-9EF8-EC1314AE7AC1}" type="slidenum">
              <a:rPr lang="en-US" smtClean="0"/>
              <a:t>‹#›</a:t>
            </a:fld>
            <a:endParaRPr lang="en-US"/>
          </a:p>
        </p:txBody>
      </p:sp>
    </p:spTree>
    <p:extLst>
      <p:ext uri="{BB962C8B-B14F-4D97-AF65-F5344CB8AC3E}">
        <p14:creationId xmlns:p14="http://schemas.microsoft.com/office/powerpoint/2010/main" val="2956681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Name</a:t>
            </a:r>
          </a:p>
          <a:p>
            <a:pPr marL="171450" indent="-171450">
              <a:buFont typeface="Arial" panose="020B0604020202020204" pitchFamily="34" charset="0"/>
              <a:buChar char="•"/>
            </a:pPr>
            <a:r>
              <a:rPr lang="en-US" dirty="0" smtClean="0"/>
              <a:t>Institution/Company</a:t>
            </a:r>
          </a:p>
          <a:p>
            <a:pPr marL="171450" indent="-171450">
              <a:buFont typeface="Arial" panose="020B0604020202020204" pitchFamily="34" charset="0"/>
              <a:buChar char="•"/>
            </a:pPr>
            <a:r>
              <a:rPr lang="en-US" dirty="0" smtClean="0"/>
              <a:t>How</a:t>
            </a:r>
            <a:r>
              <a:rPr lang="en-US" baseline="0" dirty="0" smtClean="0"/>
              <a:t> long have you been in FA</a:t>
            </a:r>
          </a:p>
          <a:p>
            <a:pPr marL="171450" indent="-171450">
              <a:buFont typeface="Arial" panose="020B0604020202020204" pitchFamily="34" charset="0"/>
              <a:buChar char="•"/>
            </a:pPr>
            <a:r>
              <a:rPr lang="en-US" baseline="0" dirty="0" smtClean="0"/>
              <a:t>If you completed an NCAA March Madness bracket, who did you pick to win the Championship?</a:t>
            </a:r>
            <a:endParaRPr lang="en-US" dirty="0"/>
          </a:p>
        </p:txBody>
      </p:sp>
      <p:sp>
        <p:nvSpPr>
          <p:cNvPr id="4" name="Slide Number Placeholder 3"/>
          <p:cNvSpPr>
            <a:spLocks noGrp="1"/>
          </p:cNvSpPr>
          <p:nvPr>
            <p:ph type="sldNum" sz="quarter" idx="10"/>
          </p:nvPr>
        </p:nvSpPr>
        <p:spPr/>
        <p:txBody>
          <a:bodyPr/>
          <a:lstStyle/>
          <a:p>
            <a:fld id="{76CC3D48-9311-43D2-9EF8-EC1314AE7AC1}" type="slidenum">
              <a:rPr lang="en-US" smtClean="0"/>
              <a:t>1</a:t>
            </a:fld>
            <a:endParaRPr lang="en-US"/>
          </a:p>
        </p:txBody>
      </p:sp>
    </p:spTree>
    <p:extLst>
      <p:ext uri="{BB962C8B-B14F-4D97-AF65-F5344CB8AC3E}">
        <p14:creationId xmlns:p14="http://schemas.microsoft.com/office/powerpoint/2010/main" val="2922941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NeASFAA relies on volunteers to be successful!</a:t>
            </a:r>
            <a:r>
              <a:rPr lang="en-US" baseline="0" dirty="0" smtClean="0"/>
              <a:t> There are many ways to be involved</a:t>
            </a:r>
          </a:p>
          <a:p>
            <a:pPr marL="631908" lvl="1" indent="-174708">
              <a:buFont typeface="Arial" panose="020B0604020202020204" pitchFamily="34" charset="0"/>
              <a:buChar char="•"/>
            </a:pPr>
            <a:r>
              <a:rPr lang="en-US" baseline="0" dirty="0" smtClean="0"/>
              <a:t>Committee member</a:t>
            </a:r>
          </a:p>
          <a:p>
            <a:pPr marL="631908" lvl="1" indent="-174708">
              <a:buFont typeface="Arial" panose="020B0604020202020204" pitchFamily="34" charset="0"/>
              <a:buChar char="•"/>
            </a:pPr>
            <a:r>
              <a:rPr lang="en-US" baseline="0" dirty="0" smtClean="0"/>
              <a:t>Committee chair</a:t>
            </a:r>
          </a:p>
          <a:p>
            <a:pPr marL="631908" lvl="1" indent="-174708">
              <a:buFont typeface="Arial" panose="020B0604020202020204" pitchFamily="34" charset="0"/>
              <a:buChar char="•"/>
            </a:pPr>
            <a:r>
              <a:rPr lang="en-US" baseline="0" dirty="0" smtClean="0"/>
              <a:t>Board member</a:t>
            </a:r>
          </a:p>
          <a:p>
            <a:pPr marL="174708" lvl="0" indent="-174708">
              <a:buFont typeface="Arial" panose="020B0604020202020204" pitchFamily="34" charset="0"/>
              <a:buChar char="•"/>
            </a:pPr>
            <a:r>
              <a:rPr lang="en-US" baseline="0" dirty="0" smtClean="0"/>
              <a:t>It’s a great way to get to know your colleagues and develop as a professional.</a:t>
            </a:r>
          </a:p>
          <a:p>
            <a:pPr marL="174708" lvl="0" indent="-174708">
              <a:buFont typeface="Arial" panose="020B0604020202020204" pitchFamily="34" charset="0"/>
              <a:buChar char="•"/>
            </a:pPr>
            <a:r>
              <a:rPr lang="en-US" baseline="0" dirty="0" smtClean="0"/>
              <a:t>No experience necessary</a:t>
            </a:r>
            <a:endParaRPr lang="en-US" dirty="0"/>
          </a:p>
        </p:txBody>
      </p:sp>
      <p:sp>
        <p:nvSpPr>
          <p:cNvPr id="4" name="Slide Number Placeholder 3"/>
          <p:cNvSpPr>
            <a:spLocks noGrp="1"/>
          </p:cNvSpPr>
          <p:nvPr>
            <p:ph type="sldNum" sz="quarter" idx="10"/>
          </p:nvPr>
        </p:nvSpPr>
        <p:spPr/>
        <p:txBody>
          <a:bodyPr/>
          <a:lstStyle/>
          <a:p>
            <a:fld id="{76CC3D48-9311-43D2-9EF8-EC1314AE7AC1}" type="slidenum">
              <a:rPr lang="en-US" smtClean="0"/>
              <a:t>10</a:t>
            </a:fld>
            <a:endParaRPr lang="en-US"/>
          </a:p>
        </p:txBody>
      </p:sp>
    </p:spTree>
    <p:extLst>
      <p:ext uri="{BB962C8B-B14F-4D97-AF65-F5344CB8AC3E}">
        <p14:creationId xmlns:p14="http://schemas.microsoft.com/office/powerpoint/2010/main" val="427746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6CC3D48-9311-43D2-9EF8-EC1314AE7AC1}" type="slidenum">
              <a:rPr lang="en-US" smtClean="0"/>
              <a:t>11</a:t>
            </a:fld>
            <a:endParaRPr lang="en-US"/>
          </a:p>
        </p:txBody>
      </p:sp>
    </p:spTree>
    <p:extLst>
      <p:ext uri="{BB962C8B-B14F-4D97-AF65-F5344CB8AC3E}">
        <p14:creationId xmlns:p14="http://schemas.microsoft.com/office/powerpoint/2010/main" val="427746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C3D48-9311-43D2-9EF8-EC1314AE7AC1}" type="slidenum">
              <a:rPr lang="en-US" smtClean="0"/>
              <a:t>12</a:t>
            </a:fld>
            <a:endParaRPr lang="en-US"/>
          </a:p>
        </p:txBody>
      </p:sp>
    </p:spTree>
    <p:extLst>
      <p:ext uri="{BB962C8B-B14F-4D97-AF65-F5344CB8AC3E}">
        <p14:creationId xmlns:p14="http://schemas.microsoft.com/office/powerpoint/2010/main" val="353507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CC3D48-9311-43D2-9EF8-EC1314AE7AC1}" type="slidenum">
              <a:rPr lang="en-US" smtClean="0"/>
              <a:t>13</a:t>
            </a:fld>
            <a:endParaRPr lang="en-US"/>
          </a:p>
        </p:txBody>
      </p:sp>
    </p:spTree>
    <p:extLst>
      <p:ext uri="{BB962C8B-B14F-4D97-AF65-F5344CB8AC3E}">
        <p14:creationId xmlns:p14="http://schemas.microsoft.com/office/powerpoint/2010/main" val="123082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CC3D48-9311-43D2-9EF8-EC1314AE7AC1}" type="slidenum">
              <a:rPr lang="en-US" smtClean="0"/>
              <a:t>2</a:t>
            </a:fld>
            <a:endParaRPr lang="en-US"/>
          </a:p>
        </p:txBody>
      </p:sp>
    </p:spTree>
    <p:extLst>
      <p:ext uri="{BB962C8B-B14F-4D97-AF65-F5344CB8AC3E}">
        <p14:creationId xmlns:p14="http://schemas.microsoft.com/office/powerpoint/2010/main" val="2208544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smtClean="0"/>
              <a:t>NeASFAA’s</a:t>
            </a:r>
            <a:r>
              <a:rPr lang="en-US" dirty="0" smtClean="0"/>
              <a:t> president </a:t>
            </a:r>
            <a:r>
              <a:rPr lang="en-US" dirty="0" smtClean="0"/>
              <a:t>Beth Sisk serves </a:t>
            </a:r>
            <a:r>
              <a:rPr lang="en-US" dirty="0" smtClean="0"/>
              <a:t>as the state delegate to the RMASFAA Board.</a:t>
            </a:r>
          </a:p>
          <a:p>
            <a:pPr marL="171450" indent="-171450">
              <a:buFont typeface="Arial" panose="020B0604020202020204" pitchFamily="34" charset="0"/>
              <a:buChar char="•"/>
            </a:pPr>
            <a:r>
              <a:rPr lang="en-US" dirty="0" smtClean="0"/>
              <a:t>RMASFAA’s president</a:t>
            </a:r>
            <a:r>
              <a:rPr lang="en-US" baseline="0" dirty="0" smtClean="0"/>
              <a:t> </a:t>
            </a:r>
            <a:r>
              <a:rPr lang="en-US" baseline="0" dirty="0" smtClean="0"/>
              <a:t>Joe </a:t>
            </a:r>
            <a:r>
              <a:rPr lang="en-US" baseline="0" dirty="0" err="1" smtClean="0"/>
              <a:t>Donlay</a:t>
            </a:r>
            <a:r>
              <a:rPr lang="en-US" baseline="0" dirty="0" smtClean="0"/>
              <a:t> serves </a:t>
            </a:r>
            <a:r>
              <a:rPr lang="en-US" baseline="0" dirty="0" smtClean="0"/>
              <a:t>as the region’s delegate to the NASFAA Board.</a:t>
            </a:r>
            <a:endParaRPr lang="en-US" dirty="0"/>
          </a:p>
        </p:txBody>
      </p:sp>
      <p:sp>
        <p:nvSpPr>
          <p:cNvPr id="4" name="Slide Number Placeholder 3"/>
          <p:cNvSpPr>
            <a:spLocks noGrp="1"/>
          </p:cNvSpPr>
          <p:nvPr>
            <p:ph type="sldNum" sz="quarter" idx="10"/>
          </p:nvPr>
        </p:nvSpPr>
        <p:spPr/>
        <p:txBody>
          <a:bodyPr/>
          <a:lstStyle/>
          <a:p>
            <a:fld id="{76CC3D48-9311-43D2-9EF8-EC1314AE7AC1}" type="slidenum">
              <a:rPr lang="en-US" smtClean="0"/>
              <a:t>3</a:t>
            </a:fld>
            <a:endParaRPr lang="en-US"/>
          </a:p>
        </p:txBody>
      </p:sp>
    </p:spTree>
    <p:extLst>
      <p:ext uri="{BB962C8B-B14F-4D97-AF65-F5344CB8AC3E}">
        <p14:creationId xmlns:p14="http://schemas.microsoft.com/office/powerpoint/2010/main" val="427746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Board of Directors – NeASFAA Board of Directors, Board. Ever wonder who is President of NeASFAA or who is your school’s sector rep?</a:t>
            </a:r>
          </a:p>
          <a:p>
            <a:pPr marL="174708" indent="-174708">
              <a:buFont typeface="Arial" panose="020B0604020202020204" pitchFamily="34" charset="0"/>
              <a:buChar char="•"/>
            </a:pPr>
            <a:r>
              <a:rPr lang="en-US" dirty="0" smtClean="0"/>
              <a:t>Committee Information –</a:t>
            </a:r>
            <a:r>
              <a:rPr lang="en-US" baseline="0" dirty="0" smtClean="0"/>
              <a:t> this will include a description of each committee, committee chair and members.  </a:t>
            </a:r>
            <a:endParaRPr lang="en-US" dirty="0" smtClean="0"/>
          </a:p>
          <a:p>
            <a:pPr marL="174708" indent="-174708">
              <a:buFont typeface="Arial" panose="020B0604020202020204" pitchFamily="34" charset="0"/>
              <a:buChar char="•"/>
            </a:pPr>
            <a:r>
              <a:rPr lang="en-US" dirty="0" smtClean="0"/>
              <a:t>Conference Presentations – Events, Spring 2016 Conference.</a:t>
            </a:r>
            <a:r>
              <a:rPr lang="en-US" baseline="0" dirty="0" smtClean="0"/>
              <a:t>  You will find a copy of the Conference </a:t>
            </a:r>
            <a:r>
              <a:rPr lang="en-US" baseline="0" dirty="0" smtClean="0"/>
              <a:t>presentations</a:t>
            </a:r>
          </a:p>
          <a:p>
            <a:pPr marL="174708" indent="-174708">
              <a:buFont typeface="Arial" panose="020B0604020202020204" pitchFamily="34" charset="0"/>
              <a:buChar char="•"/>
            </a:pPr>
            <a:r>
              <a:rPr lang="en-US" baseline="0" dirty="0" smtClean="0"/>
              <a:t>Welcome to NeASFAA – information such as history, mission, purpose, membership directory login info</a:t>
            </a:r>
            <a:endParaRPr lang="en-US" dirty="0" smtClean="0"/>
          </a:p>
          <a:p>
            <a:endParaRPr lang="en-US" dirty="0"/>
          </a:p>
        </p:txBody>
      </p:sp>
      <p:sp>
        <p:nvSpPr>
          <p:cNvPr id="4" name="Slide Number Placeholder 3"/>
          <p:cNvSpPr>
            <a:spLocks noGrp="1"/>
          </p:cNvSpPr>
          <p:nvPr>
            <p:ph type="sldNum" sz="quarter" idx="10"/>
          </p:nvPr>
        </p:nvSpPr>
        <p:spPr/>
        <p:txBody>
          <a:bodyPr/>
          <a:lstStyle/>
          <a:p>
            <a:fld id="{76CC3D48-9311-43D2-9EF8-EC1314AE7AC1}" type="slidenum">
              <a:rPr lang="en-US" smtClean="0"/>
              <a:t>4</a:t>
            </a:fld>
            <a:endParaRPr lang="en-US"/>
          </a:p>
        </p:txBody>
      </p:sp>
    </p:spTree>
    <p:extLst>
      <p:ext uri="{BB962C8B-B14F-4D97-AF65-F5344CB8AC3E}">
        <p14:creationId xmlns:p14="http://schemas.microsoft.com/office/powerpoint/2010/main" val="427746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only section of the website that is password protected.  You will not need an individual login/password to access any other section of the website.</a:t>
            </a:r>
            <a:endParaRPr lang="en-US" dirty="0"/>
          </a:p>
        </p:txBody>
      </p:sp>
      <p:sp>
        <p:nvSpPr>
          <p:cNvPr id="4" name="Slide Number Placeholder 3"/>
          <p:cNvSpPr>
            <a:spLocks noGrp="1"/>
          </p:cNvSpPr>
          <p:nvPr>
            <p:ph type="sldNum" sz="quarter" idx="10"/>
          </p:nvPr>
        </p:nvSpPr>
        <p:spPr/>
        <p:txBody>
          <a:bodyPr/>
          <a:lstStyle/>
          <a:p>
            <a:fld id="{76CC3D48-9311-43D2-9EF8-EC1314AE7AC1}" type="slidenum">
              <a:rPr lang="en-US" smtClean="0"/>
              <a:t>5</a:t>
            </a:fld>
            <a:endParaRPr lang="en-US"/>
          </a:p>
        </p:txBody>
      </p:sp>
    </p:spTree>
    <p:extLst>
      <p:ext uri="{BB962C8B-B14F-4D97-AF65-F5344CB8AC3E}">
        <p14:creationId xmlns:p14="http://schemas.microsoft.com/office/powerpoint/2010/main" val="427746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Elections are typically held in late fall/early winter</a:t>
            </a:r>
          </a:p>
          <a:p>
            <a:pPr marL="628650" lvl="1" indent="-171450">
              <a:buFont typeface="Arial" panose="020B0604020202020204" pitchFamily="34" charset="0"/>
              <a:buChar char="•"/>
            </a:pPr>
            <a:r>
              <a:rPr lang="en-US" dirty="0" smtClean="0"/>
              <a:t>Voting members are listed on the “institution” pdf listing of the Membership</a:t>
            </a:r>
            <a:r>
              <a:rPr lang="en-US" baseline="0" dirty="0" smtClean="0"/>
              <a:t> Directory.</a:t>
            </a:r>
          </a:p>
          <a:p>
            <a:pPr marL="628650" lvl="1" indent="-171450">
              <a:buFont typeface="Arial" panose="020B0604020202020204" pitchFamily="34" charset="0"/>
              <a:buChar char="•"/>
            </a:pPr>
            <a:r>
              <a:rPr lang="en-US" baseline="0" dirty="0" smtClean="0"/>
              <a:t>Voting members will vote on NeASFAA president, president-elect, Secretary, Treasurer and their Sector Rep.  Voting member also vote on items that require a vote of the Association such as changes to the NeASFAA Bylaws.</a:t>
            </a:r>
          </a:p>
          <a:p>
            <a:pPr marL="171450" lvl="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76CC3D48-9311-43D2-9EF8-EC1314AE7AC1}" type="slidenum">
              <a:rPr lang="en-US" smtClean="0"/>
              <a:t>6</a:t>
            </a:fld>
            <a:endParaRPr lang="en-US"/>
          </a:p>
        </p:txBody>
      </p:sp>
    </p:spTree>
    <p:extLst>
      <p:ext uri="{BB962C8B-B14F-4D97-AF65-F5344CB8AC3E}">
        <p14:creationId xmlns:p14="http://schemas.microsoft.com/office/powerpoint/2010/main" val="1384623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the 15-16 BOD members, but the 16-17 members are listed on your handout.</a:t>
            </a:r>
          </a:p>
          <a:p>
            <a:r>
              <a:rPr lang="en-US" dirty="0" smtClean="0"/>
              <a:t>President, Kay </a:t>
            </a:r>
            <a:r>
              <a:rPr lang="en-US" dirty="0" err="1" smtClean="0"/>
              <a:t>Dinkelman</a:t>
            </a:r>
            <a:r>
              <a:rPr lang="en-US" dirty="0" smtClean="0"/>
              <a:t>, UNL</a:t>
            </a:r>
            <a:endParaRPr lang="en-US" dirty="0" smtClean="0"/>
          </a:p>
          <a:p>
            <a:r>
              <a:rPr lang="en-US" dirty="0" smtClean="0"/>
              <a:t>President elect, Beth Sisk, CSM</a:t>
            </a:r>
            <a:endParaRPr lang="en-US" dirty="0" smtClean="0"/>
          </a:p>
          <a:p>
            <a:r>
              <a:rPr lang="en-US" dirty="0" smtClean="0"/>
              <a:t>Past</a:t>
            </a:r>
            <a:r>
              <a:rPr lang="en-US" baseline="0" dirty="0" smtClean="0"/>
              <a:t> president, </a:t>
            </a:r>
            <a:r>
              <a:rPr lang="en-US" dirty="0" smtClean="0"/>
              <a:t>Matt Johnson, UNK</a:t>
            </a:r>
            <a:endParaRPr lang="en-US" dirty="0" smtClean="0"/>
          </a:p>
          <a:p>
            <a:r>
              <a:rPr lang="en-US" dirty="0" smtClean="0"/>
              <a:t>Treasurer, Marty Habrock, UNO</a:t>
            </a:r>
            <a:endParaRPr lang="en-US" dirty="0" smtClean="0"/>
          </a:p>
          <a:p>
            <a:r>
              <a:rPr lang="en-US" dirty="0" smtClean="0"/>
              <a:t>Secretary, Stacy</a:t>
            </a:r>
            <a:r>
              <a:rPr lang="en-US" baseline="0" dirty="0" smtClean="0"/>
              <a:t> </a:t>
            </a:r>
            <a:r>
              <a:rPr lang="en-US" baseline="0" dirty="0" err="1" smtClean="0"/>
              <a:t>Dieckman</a:t>
            </a:r>
            <a:r>
              <a:rPr lang="en-US" baseline="0" dirty="0" smtClean="0"/>
              <a:t>, NE CC</a:t>
            </a:r>
            <a:endParaRPr lang="en-US" baseline="0" dirty="0" smtClean="0"/>
          </a:p>
          <a:p>
            <a:r>
              <a:rPr lang="en-US" baseline="0" dirty="0" smtClean="0"/>
              <a:t>4 </a:t>
            </a:r>
            <a:r>
              <a:rPr lang="en-US" baseline="0" dirty="0" err="1" smtClean="0"/>
              <a:t>yr</a:t>
            </a:r>
            <a:r>
              <a:rPr lang="en-US" baseline="0" dirty="0" smtClean="0"/>
              <a:t> public sector rep, Becca </a:t>
            </a:r>
            <a:r>
              <a:rPr lang="en-US" baseline="0" dirty="0" err="1" smtClean="0"/>
              <a:t>Dobry</a:t>
            </a:r>
            <a:r>
              <a:rPr lang="en-US" baseline="0" dirty="0" smtClean="0"/>
              <a:t>, UNK</a:t>
            </a:r>
            <a:endParaRPr lang="en-US" baseline="0" dirty="0" smtClean="0"/>
          </a:p>
          <a:p>
            <a:r>
              <a:rPr lang="en-US" dirty="0" smtClean="0"/>
              <a:t>4 year private</a:t>
            </a:r>
            <a:r>
              <a:rPr lang="en-US" baseline="0" dirty="0" smtClean="0"/>
              <a:t> sector rep, Wendy </a:t>
            </a:r>
            <a:r>
              <a:rPr lang="en-US" baseline="0" dirty="0" err="1" smtClean="0"/>
              <a:t>Mutulka</a:t>
            </a:r>
            <a:r>
              <a:rPr lang="en-US" baseline="0" dirty="0" smtClean="0"/>
              <a:t>, </a:t>
            </a:r>
            <a:r>
              <a:rPr lang="en-US" baseline="0" dirty="0" err="1" smtClean="0"/>
              <a:t>Concorida</a:t>
            </a:r>
            <a:endParaRPr lang="en-US" baseline="0" dirty="0" smtClean="0"/>
          </a:p>
          <a:p>
            <a:r>
              <a:rPr lang="en-US" baseline="0" dirty="0" smtClean="0"/>
              <a:t>2 </a:t>
            </a:r>
            <a:r>
              <a:rPr lang="en-US" baseline="0" dirty="0" err="1" smtClean="0"/>
              <a:t>yr</a:t>
            </a:r>
            <a:r>
              <a:rPr lang="en-US" baseline="0" dirty="0" smtClean="0"/>
              <a:t> public sector rep, Sheila Johns, Western NE CC</a:t>
            </a:r>
            <a:endParaRPr lang="en-US" baseline="0" dirty="0" smtClean="0"/>
          </a:p>
          <a:p>
            <a:r>
              <a:rPr lang="en-US" baseline="0" dirty="0" smtClean="0"/>
              <a:t>Private and career sector rep, Heather Kester, </a:t>
            </a:r>
            <a:r>
              <a:rPr lang="en-US" baseline="0" dirty="0" err="1" smtClean="0"/>
              <a:t>Kaplin</a:t>
            </a:r>
            <a:r>
              <a:rPr lang="en-US" baseline="0" dirty="0" smtClean="0"/>
              <a:t> – Lincoln</a:t>
            </a:r>
            <a:endParaRPr lang="en-US" baseline="0" dirty="0" smtClean="0"/>
          </a:p>
          <a:p>
            <a:r>
              <a:rPr lang="en-US" baseline="0" dirty="0" smtClean="0"/>
              <a:t>Associate sector rep, Stacy </a:t>
            </a:r>
            <a:r>
              <a:rPr lang="en-US" baseline="0" dirty="0" err="1" smtClean="0"/>
              <a:t>Seim</a:t>
            </a:r>
            <a:r>
              <a:rPr lang="en-US" baseline="0" dirty="0" smtClean="0"/>
              <a:t>, </a:t>
            </a:r>
            <a:r>
              <a:rPr lang="en-US" baseline="0" dirty="0" err="1" smtClean="0"/>
              <a:t>EducationQuest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6CC3D48-9311-43D2-9EF8-EC1314AE7AC1}" type="slidenum">
              <a:rPr lang="en-US" smtClean="0"/>
              <a:t>7</a:t>
            </a:fld>
            <a:endParaRPr lang="en-US"/>
          </a:p>
        </p:txBody>
      </p:sp>
    </p:spTree>
    <p:extLst>
      <p:ext uri="{BB962C8B-B14F-4D97-AF65-F5344CB8AC3E}">
        <p14:creationId xmlns:p14="http://schemas.microsoft.com/office/powerpoint/2010/main" val="1678445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2016-2017 BOD</a:t>
            </a:r>
          </a:p>
          <a:p>
            <a:r>
              <a:rPr lang="en-US" dirty="0" smtClean="0"/>
              <a:t>President, Beth Sisk, CSM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President elect, Stacy</a:t>
            </a:r>
            <a:r>
              <a:rPr lang="en-US" baseline="0" dirty="0" smtClean="0"/>
              <a:t> </a:t>
            </a:r>
            <a:r>
              <a:rPr lang="en-US" baseline="0" dirty="0" err="1" smtClean="0"/>
              <a:t>Dieckman</a:t>
            </a:r>
            <a:r>
              <a:rPr lang="en-US" baseline="0" dirty="0" smtClean="0"/>
              <a:t>, NE CC</a:t>
            </a:r>
          </a:p>
          <a:p>
            <a:r>
              <a:rPr lang="en-US" dirty="0" smtClean="0"/>
              <a:t>Past President,</a:t>
            </a:r>
            <a:r>
              <a:rPr lang="en-US" baseline="0" dirty="0" smtClean="0"/>
              <a:t> </a:t>
            </a:r>
            <a:r>
              <a:rPr lang="en-US" dirty="0" smtClean="0"/>
              <a:t>Kay </a:t>
            </a:r>
            <a:r>
              <a:rPr lang="en-US" dirty="0" err="1" smtClean="0"/>
              <a:t>Dinkelman</a:t>
            </a:r>
            <a:r>
              <a:rPr lang="en-US" dirty="0" smtClean="0"/>
              <a:t>, UNL</a:t>
            </a:r>
          </a:p>
          <a:p>
            <a:r>
              <a:rPr lang="en-US" dirty="0" smtClean="0"/>
              <a:t>Treasurer, Janice</a:t>
            </a:r>
            <a:r>
              <a:rPr lang="en-US" baseline="0" dirty="0" smtClean="0"/>
              <a:t> Volker</a:t>
            </a:r>
            <a:r>
              <a:rPr lang="en-US" dirty="0" smtClean="0"/>
              <a:t>, UNO (not pictured)</a:t>
            </a:r>
          </a:p>
          <a:p>
            <a:r>
              <a:rPr lang="en-US" baseline="0" dirty="0" smtClean="0"/>
              <a:t>Secretary, </a:t>
            </a:r>
            <a:r>
              <a:rPr lang="en-US" dirty="0" smtClean="0"/>
              <a:t>Angie </a:t>
            </a:r>
            <a:r>
              <a:rPr lang="en-US" dirty="0" err="1" smtClean="0"/>
              <a:t>Pinkerman</a:t>
            </a:r>
            <a:r>
              <a:rPr lang="en-US" dirty="0" smtClean="0"/>
              <a:t>,</a:t>
            </a:r>
            <a:r>
              <a:rPr lang="en-US" baseline="0" dirty="0" smtClean="0"/>
              <a:t> Hastings College (not pictured)</a:t>
            </a:r>
            <a:endParaRPr lang="en-US" dirty="0" smtClean="0"/>
          </a:p>
          <a:p>
            <a:r>
              <a:rPr lang="en-US" baseline="0" dirty="0" smtClean="0"/>
              <a:t>4 </a:t>
            </a:r>
            <a:r>
              <a:rPr lang="en-US" baseline="0" dirty="0" err="1" smtClean="0"/>
              <a:t>yr</a:t>
            </a:r>
            <a:r>
              <a:rPr lang="en-US" baseline="0" dirty="0" smtClean="0"/>
              <a:t> public sector rep, Becca </a:t>
            </a:r>
            <a:r>
              <a:rPr lang="en-US" baseline="0" dirty="0" err="1" smtClean="0"/>
              <a:t>Dobry</a:t>
            </a:r>
            <a:r>
              <a:rPr lang="en-US" baseline="0" dirty="0" smtClean="0"/>
              <a:t>, UNK</a:t>
            </a:r>
          </a:p>
          <a:p>
            <a:r>
              <a:rPr lang="en-US" dirty="0" smtClean="0"/>
              <a:t>4 year private</a:t>
            </a:r>
            <a:r>
              <a:rPr lang="en-US" baseline="0" dirty="0" smtClean="0"/>
              <a:t> sector rep, Taryn Rouse, Union College (not pictured)</a:t>
            </a:r>
          </a:p>
          <a:p>
            <a:r>
              <a:rPr lang="en-US" baseline="0" dirty="0" smtClean="0"/>
              <a:t>2 </a:t>
            </a:r>
            <a:r>
              <a:rPr lang="en-US" baseline="0" dirty="0" err="1" smtClean="0"/>
              <a:t>yr</a:t>
            </a:r>
            <a:r>
              <a:rPr lang="en-US" baseline="0" dirty="0" smtClean="0"/>
              <a:t> public sector rep, Sheila Johns, Western NE CC</a:t>
            </a:r>
          </a:p>
          <a:p>
            <a:r>
              <a:rPr lang="en-US" baseline="0" dirty="0" smtClean="0"/>
              <a:t>Private and career sector rep, Heather Kester, </a:t>
            </a:r>
            <a:r>
              <a:rPr lang="en-US" baseline="0" dirty="0" err="1" smtClean="0"/>
              <a:t>Kaplin</a:t>
            </a:r>
            <a:r>
              <a:rPr lang="en-US" baseline="0" dirty="0" smtClean="0"/>
              <a:t> – Lincoln</a:t>
            </a:r>
          </a:p>
          <a:p>
            <a:r>
              <a:rPr lang="en-US" baseline="0" dirty="0" smtClean="0"/>
              <a:t>Associate sector rep, Kent Wolfe, Inceptia (not pictured)</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6CC3D48-9311-43D2-9EF8-EC1314AE7AC1}" type="slidenum">
              <a:rPr lang="en-US" smtClean="0"/>
              <a:t>8</a:t>
            </a:fld>
            <a:endParaRPr lang="en-US"/>
          </a:p>
        </p:txBody>
      </p:sp>
    </p:spTree>
    <p:extLst>
      <p:ext uri="{BB962C8B-B14F-4D97-AF65-F5344CB8AC3E}">
        <p14:creationId xmlns:p14="http://schemas.microsoft.com/office/powerpoint/2010/main" val="1425599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List Serve is under the</a:t>
            </a:r>
            <a:r>
              <a:rPr lang="en-US" baseline="0" dirty="0" smtClean="0"/>
              <a:t> “Resources” section</a:t>
            </a:r>
          </a:p>
          <a:p>
            <a:pPr marL="174708" indent="-174708">
              <a:buFont typeface="Arial" panose="020B0604020202020204" pitchFamily="34" charset="0"/>
              <a:buChar char="•"/>
            </a:pPr>
            <a:r>
              <a:rPr lang="en-US" dirty="0" smtClean="0"/>
              <a:t>As</a:t>
            </a:r>
            <a:r>
              <a:rPr lang="en-US" baseline="0" dirty="0" smtClean="0"/>
              <a:t> </a:t>
            </a:r>
            <a:r>
              <a:rPr lang="en-US" baseline="0" dirty="0" smtClean="0"/>
              <a:t>a </a:t>
            </a:r>
            <a:r>
              <a:rPr lang="en-US" baseline="0" dirty="0" smtClean="0"/>
              <a:t>NeASFAA member </a:t>
            </a:r>
            <a:r>
              <a:rPr lang="en-US" baseline="0" dirty="0" smtClean="0"/>
              <a:t>you are already </a:t>
            </a:r>
            <a:r>
              <a:rPr lang="en-US" baseline="0" dirty="0" smtClean="0"/>
              <a:t>subscribed to the </a:t>
            </a:r>
            <a:r>
              <a:rPr lang="en-US" baseline="0" dirty="0" smtClean="0"/>
              <a:t>list serve.  If your email </a:t>
            </a:r>
            <a:r>
              <a:rPr lang="en-US" baseline="0" dirty="0" smtClean="0"/>
              <a:t>changes, </a:t>
            </a:r>
            <a:r>
              <a:rPr lang="en-US" baseline="0" dirty="0" smtClean="0"/>
              <a:t>you will want to leave the list with your old email and join with your new email.</a:t>
            </a:r>
          </a:p>
          <a:p>
            <a:pPr marL="174708" indent="-174708">
              <a:buFont typeface="Arial" panose="020B0604020202020204" pitchFamily="34" charset="0"/>
              <a:buChar char="•"/>
            </a:pPr>
            <a:r>
              <a:rPr lang="en-US" baseline="0" dirty="0" smtClean="0"/>
              <a:t>We ask that you not use the list serve for solicitation purposes</a:t>
            </a:r>
            <a:endParaRPr lang="en-US" dirty="0"/>
          </a:p>
        </p:txBody>
      </p:sp>
      <p:sp>
        <p:nvSpPr>
          <p:cNvPr id="4" name="Slide Number Placeholder 3"/>
          <p:cNvSpPr>
            <a:spLocks noGrp="1"/>
          </p:cNvSpPr>
          <p:nvPr>
            <p:ph type="sldNum" sz="quarter" idx="10"/>
          </p:nvPr>
        </p:nvSpPr>
        <p:spPr/>
        <p:txBody>
          <a:bodyPr/>
          <a:lstStyle/>
          <a:p>
            <a:fld id="{76CC3D48-9311-43D2-9EF8-EC1314AE7AC1}" type="slidenum">
              <a:rPr lang="en-US" smtClean="0"/>
              <a:t>9</a:t>
            </a:fld>
            <a:endParaRPr lang="en-US"/>
          </a:p>
        </p:txBody>
      </p:sp>
    </p:spTree>
    <p:extLst>
      <p:ext uri="{BB962C8B-B14F-4D97-AF65-F5344CB8AC3E}">
        <p14:creationId xmlns:p14="http://schemas.microsoft.com/office/powerpoint/2010/main" val="427746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6D251CDF-A634-4634-8E73-07563689388C}" type="datetimeFigureOut">
              <a:rPr lang="en-US" smtClean="0"/>
              <a:t>3/21/2016</a:t>
            </a:fld>
            <a:endParaRPr lang="en-US"/>
          </a:p>
        </p:txBody>
      </p:sp>
      <p:sp>
        <p:nvSpPr>
          <p:cNvPr id="16" name="Slide Number Placeholder 15"/>
          <p:cNvSpPr>
            <a:spLocks noGrp="1"/>
          </p:cNvSpPr>
          <p:nvPr>
            <p:ph type="sldNum" sz="quarter" idx="11"/>
          </p:nvPr>
        </p:nvSpPr>
        <p:spPr/>
        <p:txBody>
          <a:bodyPr/>
          <a:lstStyle/>
          <a:p>
            <a:fld id="{8C47816F-5DCD-4D9F-8A2B-F48B443D11D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51CDF-A634-4634-8E73-07563689388C}"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7816F-5DCD-4D9F-8A2B-F48B443D11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251CDF-A634-4634-8E73-07563689388C}"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7816F-5DCD-4D9F-8A2B-F48B443D11D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6D251CDF-A634-4634-8E73-07563689388C}" type="datetimeFigureOut">
              <a:rPr lang="en-US" smtClean="0"/>
              <a:t>3/21/2016</a:t>
            </a:fld>
            <a:endParaRPr lang="en-US"/>
          </a:p>
        </p:txBody>
      </p:sp>
      <p:sp>
        <p:nvSpPr>
          <p:cNvPr id="15" name="Slide Number Placeholder 14"/>
          <p:cNvSpPr>
            <a:spLocks noGrp="1"/>
          </p:cNvSpPr>
          <p:nvPr>
            <p:ph type="sldNum" sz="quarter" idx="11"/>
          </p:nvPr>
        </p:nvSpPr>
        <p:spPr/>
        <p:txBody>
          <a:bodyPr/>
          <a:lstStyle/>
          <a:p>
            <a:fld id="{8C47816F-5DCD-4D9F-8A2B-F48B443D11DD}"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6D251CDF-A634-4634-8E73-07563689388C}" type="datetimeFigureOut">
              <a:rPr lang="en-US" smtClean="0"/>
              <a:t>3/21/2016</a:t>
            </a:fld>
            <a:endParaRPr lang="en-US"/>
          </a:p>
        </p:txBody>
      </p:sp>
      <p:sp>
        <p:nvSpPr>
          <p:cNvPr id="13" name="Slide Number Placeholder 12"/>
          <p:cNvSpPr>
            <a:spLocks noGrp="1"/>
          </p:cNvSpPr>
          <p:nvPr>
            <p:ph type="sldNum" sz="quarter" idx="11"/>
          </p:nvPr>
        </p:nvSpPr>
        <p:spPr/>
        <p:txBody>
          <a:bodyPr/>
          <a:lstStyle/>
          <a:p>
            <a:fld id="{8C47816F-5DCD-4D9F-8A2B-F48B443D11DD}"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D251CDF-A634-4634-8E73-07563689388C}" type="datetimeFigureOut">
              <a:rPr lang="en-US" smtClean="0"/>
              <a:t>3/21/2016</a:t>
            </a:fld>
            <a:endParaRPr lang="en-US"/>
          </a:p>
        </p:txBody>
      </p:sp>
      <p:sp>
        <p:nvSpPr>
          <p:cNvPr id="9" name="Slide Number Placeholder 8"/>
          <p:cNvSpPr>
            <a:spLocks noGrp="1"/>
          </p:cNvSpPr>
          <p:nvPr>
            <p:ph type="sldNum" sz="quarter" idx="11"/>
          </p:nvPr>
        </p:nvSpPr>
        <p:spPr/>
        <p:txBody>
          <a:bodyPr/>
          <a:lstStyle/>
          <a:p>
            <a:fld id="{8C47816F-5DCD-4D9F-8A2B-F48B443D11D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6D251CDF-A634-4634-8E73-07563689388C}" type="datetimeFigureOut">
              <a:rPr lang="en-US" smtClean="0"/>
              <a:t>3/21/2016</a:t>
            </a:fld>
            <a:endParaRPr lang="en-US"/>
          </a:p>
        </p:txBody>
      </p:sp>
      <p:sp>
        <p:nvSpPr>
          <p:cNvPr id="15" name="Slide Number Placeholder 14"/>
          <p:cNvSpPr>
            <a:spLocks noGrp="1"/>
          </p:cNvSpPr>
          <p:nvPr>
            <p:ph type="sldNum" sz="quarter" idx="11"/>
          </p:nvPr>
        </p:nvSpPr>
        <p:spPr/>
        <p:txBody>
          <a:bodyPr/>
          <a:lstStyle/>
          <a:p>
            <a:fld id="{8C47816F-5DCD-4D9F-8A2B-F48B443D11DD}"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6D251CDF-A634-4634-8E73-07563689388C}" type="datetimeFigureOut">
              <a:rPr lang="en-US" smtClean="0"/>
              <a:t>3/21/2016</a:t>
            </a:fld>
            <a:endParaRPr lang="en-US"/>
          </a:p>
        </p:txBody>
      </p:sp>
      <p:sp>
        <p:nvSpPr>
          <p:cNvPr id="8" name="Slide Number Placeholder 7"/>
          <p:cNvSpPr>
            <a:spLocks noGrp="1"/>
          </p:cNvSpPr>
          <p:nvPr>
            <p:ph type="sldNum" sz="quarter" idx="11"/>
          </p:nvPr>
        </p:nvSpPr>
        <p:spPr/>
        <p:txBody>
          <a:bodyPr/>
          <a:lstStyle/>
          <a:p>
            <a:fld id="{8C47816F-5DCD-4D9F-8A2B-F48B443D11D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D251CDF-A634-4634-8E73-07563689388C}" type="datetimeFigureOut">
              <a:rPr lang="en-US" smtClean="0"/>
              <a:t>3/21/2016</a:t>
            </a:fld>
            <a:endParaRPr lang="en-US"/>
          </a:p>
        </p:txBody>
      </p:sp>
      <p:sp>
        <p:nvSpPr>
          <p:cNvPr id="6" name="Slide Number Placeholder 5"/>
          <p:cNvSpPr>
            <a:spLocks noGrp="1"/>
          </p:cNvSpPr>
          <p:nvPr>
            <p:ph type="sldNum" sz="quarter" idx="11"/>
          </p:nvPr>
        </p:nvSpPr>
        <p:spPr/>
        <p:txBody>
          <a:bodyPr/>
          <a:lstStyle/>
          <a:p>
            <a:fld id="{8C47816F-5DCD-4D9F-8A2B-F48B443D11DD}"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6D251CDF-A634-4634-8E73-07563689388C}" type="datetimeFigureOut">
              <a:rPr lang="en-US" smtClean="0"/>
              <a:t>3/21/2016</a:t>
            </a:fld>
            <a:endParaRPr lang="en-US"/>
          </a:p>
        </p:txBody>
      </p:sp>
      <p:sp>
        <p:nvSpPr>
          <p:cNvPr id="16" name="Slide Number Placeholder 15"/>
          <p:cNvSpPr>
            <a:spLocks noGrp="1"/>
          </p:cNvSpPr>
          <p:nvPr>
            <p:ph type="sldNum" sz="quarter" idx="11"/>
          </p:nvPr>
        </p:nvSpPr>
        <p:spPr/>
        <p:txBody>
          <a:bodyPr/>
          <a:lstStyle/>
          <a:p>
            <a:fld id="{8C47816F-5DCD-4D9F-8A2B-F48B443D11D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6D251CDF-A634-4634-8E73-07563689388C}" type="datetimeFigureOut">
              <a:rPr lang="en-US" smtClean="0"/>
              <a:t>3/21/2016</a:t>
            </a:fld>
            <a:endParaRPr lang="en-US"/>
          </a:p>
        </p:txBody>
      </p:sp>
      <p:sp>
        <p:nvSpPr>
          <p:cNvPr id="14" name="Slide Number Placeholder 13"/>
          <p:cNvSpPr>
            <a:spLocks noGrp="1"/>
          </p:cNvSpPr>
          <p:nvPr>
            <p:ph type="sldNum" sz="quarter" idx="11"/>
          </p:nvPr>
        </p:nvSpPr>
        <p:spPr/>
        <p:txBody>
          <a:bodyPr/>
          <a:lstStyle/>
          <a:p>
            <a:fld id="{8C47816F-5DCD-4D9F-8A2B-F48B443D11DD}"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6D251CDF-A634-4634-8E73-07563689388C}" type="datetimeFigureOut">
              <a:rPr lang="en-US" smtClean="0"/>
              <a:t>3/21/2016</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C47816F-5DCD-4D9F-8A2B-F48B443D11D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500" dirty="0" smtClean="0"/>
              <a:t>Welcome to NeASFAA</a:t>
            </a:r>
            <a:endParaRPr lang="en-US" sz="5500" dirty="0"/>
          </a:p>
        </p:txBody>
      </p:sp>
      <p:sp>
        <p:nvSpPr>
          <p:cNvPr id="3" name="Subtitle 2"/>
          <p:cNvSpPr>
            <a:spLocks noGrp="1"/>
          </p:cNvSpPr>
          <p:nvPr>
            <p:ph type="subTitle" idx="1"/>
          </p:nvPr>
        </p:nvSpPr>
        <p:spPr>
          <a:xfrm>
            <a:off x="2209800" y="3375491"/>
            <a:ext cx="5181600" cy="685800"/>
          </a:xfrm>
        </p:spPr>
        <p:txBody>
          <a:bodyPr>
            <a:normAutofit lnSpcReduction="10000"/>
          </a:bodyPr>
          <a:lstStyle/>
          <a:p>
            <a:r>
              <a:rPr lang="en-US" dirty="0" smtClean="0"/>
              <a:t>Nebraska Association of Student Financial Aid Professionals</a:t>
            </a:r>
            <a:endParaRPr lang="en-US" dirty="0"/>
          </a:p>
        </p:txBody>
      </p:sp>
    </p:spTree>
    <p:extLst>
      <p:ext uri="{BB962C8B-B14F-4D97-AF65-F5344CB8AC3E}">
        <p14:creationId xmlns:p14="http://schemas.microsoft.com/office/powerpoint/2010/main" val="3789620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81000"/>
            <a:ext cx="7543800" cy="914400"/>
          </a:xfrm>
        </p:spPr>
        <p:txBody>
          <a:bodyPr/>
          <a:lstStyle/>
          <a:p>
            <a:pPr algn="ctr"/>
            <a:r>
              <a:rPr lang="en-US" dirty="0" smtClean="0"/>
              <a:t>NeASFAA.org</a:t>
            </a:r>
            <a:endParaRPr lang="en-US" dirty="0"/>
          </a:p>
        </p:txBody>
      </p:sp>
      <p:sp>
        <p:nvSpPr>
          <p:cNvPr id="2" name="TextBox 1"/>
          <p:cNvSpPr txBox="1"/>
          <p:nvPr/>
        </p:nvSpPr>
        <p:spPr>
          <a:xfrm>
            <a:off x="213360" y="2590800"/>
            <a:ext cx="3276600" cy="1477328"/>
          </a:xfrm>
          <a:prstGeom prst="rect">
            <a:avLst/>
          </a:prstGeom>
          <a:noFill/>
        </p:spPr>
        <p:txBody>
          <a:bodyPr wrap="square" rtlCol="0">
            <a:spAutoFit/>
          </a:bodyPr>
          <a:lstStyle/>
          <a:p>
            <a:r>
              <a:rPr lang="en-US" dirty="0" smtClean="0"/>
              <a:t>Volunteer for NeASFAA</a:t>
            </a:r>
          </a:p>
          <a:p>
            <a:endParaRPr lang="en-US" dirty="0"/>
          </a:p>
          <a:p>
            <a:pPr marL="285750" indent="-285750">
              <a:buFont typeface="Arial" panose="020B0604020202020204" pitchFamily="34" charset="0"/>
              <a:buChar char="•"/>
            </a:pPr>
            <a:r>
              <a:rPr lang="en-US" dirty="0" smtClean="0"/>
              <a:t>Committee member</a:t>
            </a:r>
          </a:p>
          <a:p>
            <a:pPr marL="285750" indent="-285750">
              <a:buFont typeface="Arial" panose="020B0604020202020204" pitchFamily="34" charset="0"/>
              <a:buChar char="•"/>
            </a:pPr>
            <a:r>
              <a:rPr lang="en-US" dirty="0" smtClean="0"/>
              <a:t>Committee chair</a:t>
            </a:r>
          </a:p>
          <a:p>
            <a:pPr marL="285750" indent="-285750">
              <a:buFont typeface="Arial" panose="020B0604020202020204" pitchFamily="34" charset="0"/>
              <a:buChar char="•"/>
            </a:pPr>
            <a:r>
              <a:rPr lang="en-US" dirty="0" smtClean="0"/>
              <a:t>Board member</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014" y="1420412"/>
            <a:ext cx="6046609" cy="5295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464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81000"/>
            <a:ext cx="7543800" cy="914400"/>
          </a:xfrm>
        </p:spPr>
        <p:txBody>
          <a:bodyPr/>
          <a:lstStyle/>
          <a:p>
            <a:pPr algn="ctr"/>
            <a:r>
              <a:rPr lang="en-US" dirty="0" smtClean="0"/>
              <a:t>NeASFAA</a:t>
            </a:r>
            <a:endParaRPr lang="en-US" dirty="0"/>
          </a:p>
        </p:txBody>
      </p:sp>
      <p:sp>
        <p:nvSpPr>
          <p:cNvPr id="2" name="TextBox 1"/>
          <p:cNvSpPr txBox="1"/>
          <p:nvPr/>
        </p:nvSpPr>
        <p:spPr>
          <a:xfrm>
            <a:off x="914400" y="1371600"/>
            <a:ext cx="7391400" cy="523220"/>
          </a:xfrm>
          <a:prstGeom prst="rect">
            <a:avLst/>
          </a:prstGeom>
          <a:noFill/>
        </p:spPr>
        <p:txBody>
          <a:bodyPr wrap="square" rtlCol="0">
            <a:spAutoFit/>
          </a:bodyPr>
          <a:lstStyle/>
          <a:p>
            <a:pPr algn="ctr"/>
            <a:r>
              <a:rPr lang="en-US" sz="2800" dirty="0" smtClean="0"/>
              <a:t>Do you have questions about NeASFAA?</a:t>
            </a:r>
          </a:p>
        </p:txBody>
      </p:sp>
      <p:pic>
        <p:nvPicPr>
          <p:cNvPr id="5122" name="Picture 2" descr="Story image 1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598"/>
            <a:ext cx="17145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tory image 1_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133596"/>
            <a:ext cx="17145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tory image 1_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765888"/>
            <a:ext cx="1714500" cy="9620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00400" y="2362200"/>
            <a:ext cx="1600200" cy="923330"/>
          </a:xfrm>
          <a:prstGeom prst="rect">
            <a:avLst/>
          </a:prstGeom>
          <a:noFill/>
        </p:spPr>
        <p:txBody>
          <a:bodyPr wrap="square" rtlCol="0">
            <a:spAutoFit/>
          </a:bodyPr>
          <a:lstStyle/>
          <a:p>
            <a:r>
              <a:rPr lang="en-US" dirty="0" smtClean="0"/>
              <a:t>Becca </a:t>
            </a:r>
            <a:r>
              <a:rPr lang="en-US" dirty="0" err="1" smtClean="0"/>
              <a:t>Dobry</a:t>
            </a:r>
            <a:r>
              <a:rPr lang="en-US" dirty="0" smtClean="0"/>
              <a:t>,</a:t>
            </a:r>
          </a:p>
          <a:p>
            <a:r>
              <a:rPr lang="en-US" dirty="0" smtClean="0"/>
              <a:t>Four-year Public Sector</a:t>
            </a:r>
            <a:endParaRPr lang="en-US" dirty="0"/>
          </a:p>
        </p:txBody>
      </p:sp>
      <p:sp>
        <p:nvSpPr>
          <p:cNvPr id="7" name="TextBox 6"/>
          <p:cNvSpPr txBox="1"/>
          <p:nvPr/>
        </p:nvSpPr>
        <p:spPr>
          <a:xfrm>
            <a:off x="6934200" y="2286000"/>
            <a:ext cx="1828800" cy="923330"/>
          </a:xfrm>
          <a:prstGeom prst="rect">
            <a:avLst/>
          </a:prstGeom>
          <a:noFill/>
        </p:spPr>
        <p:txBody>
          <a:bodyPr wrap="square" rtlCol="0">
            <a:spAutoFit/>
          </a:bodyPr>
          <a:lstStyle/>
          <a:p>
            <a:r>
              <a:rPr lang="en-US" dirty="0" smtClean="0"/>
              <a:t>Sheila Johns,</a:t>
            </a:r>
          </a:p>
          <a:p>
            <a:r>
              <a:rPr lang="en-US" dirty="0" smtClean="0"/>
              <a:t>Two-year Public Sector</a:t>
            </a:r>
            <a:endParaRPr lang="en-US" dirty="0"/>
          </a:p>
        </p:txBody>
      </p:sp>
      <p:sp>
        <p:nvSpPr>
          <p:cNvPr id="8" name="TextBox 7"/>
          <p:cNvSpPr txBox="1"/>
          <p:nvPr/>
        </p:nvSpPr>
        <p:spPr>
          <a:xfrm>
            <a:off x="3215640" y="3806191"/>
            <a:ext cx="1905000" cy="923330"/>
          </a:xfrm>
          <a:prstGeom prst="rect">
            <a:avLst/>
          </a:prstGeom>
          <a:noFill/>
        </p:spPr>
        <p:txBody>
          <a:bodyPr wrap="square" rtlCol="0">
            <a:spAutoFit/>
          </a:bodyPr>
          <a:lstStyle/>
          <a:p>
            <a:r>
              <a:rPr lang="en-US" dirty="0" smtClean="0"/>
              <a:t>Heather Kester,</a:t>
            </a:r>
          </a:p>
          <a:p>
            <a:r>
              <a:rPr lang="en-US" dirty="0" smtClean="0"/>
              <a:t>Private Career Sector</a:t>
            </a:r>
            <a:endParaRPr lang="en-US" dirty="0"/>
          </a:p>
        </p:txBody>
      </p:sp>
      <p:sp>
        <p:nvSpPr>
          <p:cNvPr id="15" name="TextBox 14"/>
          <p:cNvSpPr txBox="1"/>
          <p:nvPr/>
        </p:nvSpPr>
        <p:spPr>
          <a:xfrm>
            <a:off x="1295400" y="5273040"/>
            <a:ext cx="2819400" cy="646331"/>
          </a:xfrm>
          <a:prstGeom prst="rect">
            <a:avLst/>
          </a:prstGeom>
          <a:noFill/>
        </p:spPr>
        <p:txBody>
          <a:bodyPr wrap="square" rtlCol="0">
            <a:spAutoFit/>
          </a:bodyPr>
          <a:lstStyle/>
          <a:p>
            <a:r>
              <a:rPr lang="en-US" dirty="0" smtClean="0"/>
              <a:t>Taryn Rouse, </a:t>
            </a:r>
            <a:endParaRPr lang="en-US" dirty="0" smtClean="0"/>
          </a:p>
          <a:p>
            <a:r>
              <a:rPr lang="en-US" dirty="0" smtClean="0"/>
              <a:t>Four-year Private Sector</a:t>
            </a:r>
            <a:endParaRPr lang="en-US" dirty="0"/>
          </a:p>
        </p:txBody>
      </p:sp>
      <p:sp>
        <p:nvSpPr>
          <p:cNvPr id="16" name="TextBox 15"/>
          <p:cNvSpPr txBox="1"/>
          <p:nvPr/>
        </p:nvSpPr>
        <p:spPr>
          <a:xfrm>
            <a:off x="4812030" y="5273040"/>
            <a:ext cx="2148840" cy="646331"/>
          </a:xfrm>
          <a:prstGeom prst="rect">
            <a:avLst/>
          </a:prstGeom>
          <a:noFill/>
        </p:spPr>
        <p:txBody>
          <a:bodyPr wrap="square" rtlCol="0">
            <a:spAutoFit/>
          </a:bodyPr>
          <a:lstStyle/>
          <a:p>
            <a:r>
              <a:rPr lang="en-US" dirty="0" smtClean="0"/>
              <a:t>Kent Wolfe, </a:t>
            </a:r>
            <a:endParaRPr lang="en-US" dirty="0" smtClean="0"/>
          </a:p>
          <a:p>
            <a:r>
              <a:rPr lang="en-US" dirty="0" smtClean="0"/>
              <a:t>Associate Sector</a:t>
            </a:r>
            <a:endParaRPr lang="en-US" dirty="0"/>
          </a:p>
        </p:txBody>
      </p:sp>
    </p:spTree>
    <p:extLst>
      <p:ext uri="{BB962C8B-B14F-4D97-AF65-F5344CB8AC3E}">
        <p14:creationId xmlns:p14="http://schemas.microsoft.com/office/powerpoint/2010/main" val="3884205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914400"/>
          </a:xfrm>
        </p:spPr>
        <p:txBody>
          <a:bodyPr/>
          <a:lstStyle/>
          <a:p>
            <a:pPr algn="ctr"/>
            <a:r>
              <a:rPr lang="en-US" dirty="0" smtClean="0"/>
              <a:t>Spring Conference</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275" y="1600200"/>
            <a:ext cx="6521450" cy="486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420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543800" cy="914400"/>
          </a:xfrm>
        </p:spPr>
        <p:txBody>
          <a:bodyPr/>
          <a:lstStyle/>
          <a:p>
            <a:pPr algn="ctr"/>
            <a:r>
              <a:rPr lang="en-US" dirty="0"/>
              <a:t>Spring Conference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1962150"/>
            <a:ext cx="65024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413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81000"/>
            <a:ext cx="7543800" cy="914400"/>
          </a:xfrm>
        </p:spPr>
        <p:txBody>
          <a:bodyPr/>
          <a:lstStyle/>
          <a:p>
            <a:pPr algn="ctr"/>
            <a:r>
              <a:rPr lang="en-US" dirty="0" smtClean="0"/>
              <a:t>Mission Statement</a:t>
            </a:r>
            <a:endParaRPr lang="en-US" dirty="0"/>
          </a:p>
        </p:txBody>
      </p:sp>
      <p:sp>
        <p:nvSpPr>
          <p:cNvPr id="5" name="Content Placeholder 4"/>
          <p:cNvSpPr>
            <a:spLocks noGrp="1"/>
          </p:cNvSpPr>
          <p:nvPr>
            <p:ph sz="quarter" idx="13"/>
          </p:nvPr>
        </p:nvSpPr>
        <p:spPr>
          <a:xfrm>
            <a:off x="381000" y="1447800"/>
            <a:ext cx="8382000" cy="5105400"/>
          </a:xfrm>
        </p:spPr>
        <p:txBody>
          <a:bodyPr>
            <a:normAutofit fontScale="70000" lnSpcReduction="20000"/>
          </a:bodyPr>
          <a:lstStyle/>
          <a:p>
            <a:pPr marL="18288" indent="0">
              <a:buNone/>
            </a:pPr>
            <a:endParaRPr lang="en-US" dirty="0" smtClean="0">
              <a:effectLst/>
            </a:endParaRPr>
          </a:p>
          <a:p>
            <a:pPr marL="18288" indent="0">
              <a:buNone/>
            </a:pPr>
            <a:r>
              <a:rPr lang="en-US" dirty="0" smtClean="0">
                <a:effectLst/>
              </a:rPr>
              <a:t>The </a:t>
            </a:r>
            <a:r>
              <a:rPr lang="en-US" dirty="0">
                <a:effectLst/>
              </a:rPr>
              <a:t>Nebraska Association of Student Financial Aid Administrators (NeASFAA) exists primarily to promote the professional preparation, effectiveness and mutual support of persons involved in student financial aid administration. In addition, NeASFAA exists to bring about the implementation of programs that will have a positive impact on students' ability to pay for programs of higher education</a:t>
            </a:r>
            <a:r>
              <a:rPr lang="en-US" dirty="0" smtClean="0">
                <a:effectLst/>
              </a:rPr>
              <a:t>.</a:t>
            </a:r>
          </a:p>
          <a:p>
            <a:pPr marL="18288" indent="0">
              <a:buNone/>
            </a:pPr>
            <a:endParaRPr lang="en-US" dirty="0">
              <a:effectLst/>
            </a:endParaRPr>
          </a:p>
          <a:p>
            <a:pPr marL="18288" indent="0">
              <a:buNone/>
            </a:pPr>
            <a:r>
              <a:rPr lang="en-US" dirty="0">
                <a:effectLst/>
              </a:rPr>
              <a:t>In order to effectively serve the needs of its members, NeASFAA shall strive to serve in a leadership role within the National Association of Student Financial Aid Administrators (NASFAA</a:t>
            </a:r>
            <a:r>
              <a:rPr lang="en-US" dirty="0" smtClean="0">
                <a:effectLst/>
              </a:rPr>
              <a:t>).</a:t>
            </a:r>
          </a:p>
          <a:p>
            <a:pPr marL="18288" indent="0">
              <a:buNone/>
            </a:pPr>
            <a:endParaRPr lang="en-US" dirty="0">
              <a:effectLst/>
            </a:endParaRPr>
          </a:p>
          <a:p>
            <a:pPr marL="18288" indent="0">
              <a:buNone/>
            </a:pPr>
            <a:r>
              <a:rPr lang="en-US" dirty="0">
                <a:effectLst/>
              </a:rPr>
              <a:t>The Association shall serve as a forum for its members and act as a focus for the expression of views on matters relating to the development, funding and administration of student financial aid</a:t>
            </a:r>
            <a:r>
              <a:rPr lang="en-US" dirty="0" smtClean="0">
                <a:effectLst/>
              </a:rPr>
              <a:t>.</a:t>
            </a:r>
          </a:p>
          <a:p>
            <a:pPr marL="18288" indent="0">
              <a:buNone/>
            </a:pPr>
            <a:endParaRPr lang="en-US" dirty="0">
              <a:effectLst/>
            </a:endParaRPr>
          </a:p>
          <a:p>
            <a:pPr marL="18288" indent="0">
              <a:buNone/>
            </a:pPr>
            <a:r>
              <a:rPr lang="en-US" dirty="0">
                <a:effectLst/>
              </a:rPr>
              <a:t>While the Association's primary goal is to provide an avenue for preparation to those members who are directly responsible for the administration of student aid programs, NeASFAA shall strive to expand its training services to include other individuals who play a major role in assisting students in completing and paying for programs of higher education</a:t>
            </a:r>
            <a:r>
              <a:rPr lang="en-US" dirty="0" smtClean="0">
                <a:effectLst/>
              </a:rPr>
              <a:t>.</a:t>
            </a:r>
          </a:p>
          <a:p>
            <a:pPr marL="18288" indent="0">
              <a:buNone/>
            </a:pPr>
            <a:endParaRPr lang="en-US" dirty="0">
              <a:effectLst/>
            </a:endParaRPr>
          </a:p>
          <a:p>
            <a:pPr marL="18288" indent="0">
              <a:buNone/>
            </a:pPr>
            <a:r>
              <a:rPr lang="en-US" dirty="0">
                <a:effectLst/>
              </a:rPr>
              <a:t>In order to effectively meet the goals of its mission and the diverse and changing needs of the post-secondary education community, NeASFAA seeks to maintain a spirit of cooperation and an approach which is flexible, equitable and innovative.</a:t>
            </a:r>
          </a:p>
          <a:p>
            <a:pPr marL="18288" indent="0">
              <a:buNone/>
            </a:pPr>
            <a:endParaRPr lang="en-US" dirty="0"/>
          </a:p>
        </p:txBody>
      </p:sp>
    </p:spTree>
    <p:extLst>
      <p:ext uri="{BB962C8B-B14F-4D97-AF65-F5344CB8AC3E}">
        <p14:creationId xmlns:p14="http://schemas.microsoft.com/office/powerpoint/2010/main" val="3556194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81000"/>
            <a:ext cx="7543800" cy="914400"/>
          </a:xfrm>
        </p:spPr>
        <p:txBody>
          <a:bodyPr/>
          <a:lstStyle/>
          <a:p>
            <a:pPr algn="ctr"/>
            <a:r>
              <a:rPr lang="en-US" dirty="0" smtClean="0"/>
              <a:t>Purpose</a:t>
            </a:r>
            <a:endParaRPr lang="en-US" dirty="0"/>
          </a:p>
        </p:txBody>
      </p:sp>
      <p:sp>
        <p:nvSpPr>
          <p:cNvPr id="5" name="Content Placeholder 4"/>
          <p:cNvSpPr>
            <a:spLocks noGrp="1"/>
          </p:cNvSpPr>
          <p:nvPr>
            <p:ph sz="quarter" idx="13"/>
          </p:nvPr>
        </p:nvSpPr>
        <p:spPr>
          <a:xfrm>
            <a:off x="685800" y="1447800"/>
            <a:ext cx="7772400" cy="4724400"/>
          </a:xfrm>
        </p:spPr>
        <p:txBody>
          <a:bodyPr>
            <a:normAutofit fontScale="92500" lnSpcReduction="10000"/>
          </a:bodyPr>
          <a:lstStyle/>
          <a:p>
            <a:pPr marL="18288" indent="0">
              <a:buNone/>
            </a:pPr>
            <a:r>
              <a:rPr lang="en-US" dirty="0" smtClean="0">
                <a:effectLst/>
              </a:rPr>
              <a:t>NeASFAA </a:t>
            </a:r>
            <a:r>
              <a:rPr lang="en-US" dirty="0">
                <a:effectLst/>
              </a:rPr>
              <a:t>exists to:</a:t>
            </a:r>
          </a:p>
          <a:p>
            <a:r>
              <a:rPr lang="en-US" dirty="0">
                <a:effectLst/>
              </a:rPr>
              <a:t>develop professionalism among aid officers of Nebraska</a:t>
            </a:r>
          </a:p>
          <a:p>
            <a:r>
              <a:rPr lang="en-US" dirty="0">
                <a:effectLst/>
              </a:rPr>
              <a:t>provide a means to bring together aid officers for the discussion of common problems</a:t>
            </a:r>
          </a:p>
          <a:p>
            <a:r>
              <a:rPr lang="en-US" dirty="0">
                <a:effectLst/>
              </a:rPr>
              <a:t>influence federal and state legislation dealing with student financial aid programs and to provide an avenue for dissemination of ideas and concerns of students and administrators in financial aid problems</a:t>
            </a:r>
          </a:p>
          <a:p>
            <a:r>
              <a:rPr lang="en-US" dirty="0">
                <a:effectLst/>
              </a:rPr>
              <a:t>provide training for newly appointed aid officers</a:t>
            </a:r>
          </a:p>
          <a:p>
            <a:r>
              <a:rPr lang="en-US" dirty="0">
                <a:effectLst/>
              </a:rPr>
              <a:t>assist secondary school counselors in their work with students in planning their future by providing timely and updated information concerning financial aid</a:t>
            </a:r>
          </a:p>
          <a:p>
            <a:r>
              <a:rPr lang="en-US" dirty="0">
                <a:effectLst/>
              </a:rPr>
              <a:t>provide a means of affiliation with the Rocky Mountain Association of Student Financial Aid Administrators (RMASFAA) and the National Association of Student Financial Aid Administrators (NASFAA</a:t>
            </a:r>
            <a:r>
              <a:rPr lang="en-US" dirty="0" smtClean="0">
                <a:effectLst/>
              </a:rPr>
              <a:t>).</a:t>
            </a:r>
            <a:endParaRPr lang="en-US" dirty="0"/>
          </a:p>
        </p:txBody>
      </p:sp>
    </p:spTree>
    <p:extLst>
      <p:ext uri="{BB962C8B-B14F-4D97-AF65-F5344CB8AC3E}">
        <p14:creationId xmlns:p14="http://schemas.microsoft.com/office/powerpoint/2010/main" val="1462614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81000"/>
            <a:ext cx="7543800" cy="914400"/>
          </a:xfrm>
        </p:spPr>
        <p:txBody>
          <a:bodyPr/>
          <a:lstStyle/>
          <a:p>
            <a:pPr algn="ctr"/>
            <a:r>
              <a:rPr lang="en-US" dirty="0" smtClean="0"/>
              <a:t>NeASFAA.org</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1371600"/>
            <a:ext cx="5969000"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1544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81000"/>
            <a:ext cx="7543800" cy="914400"/>
          </a:xfrm>
        </p:spPr>
        <p:txBody>
          <a:bodyPr/>
          <a:lstStyle/>
          <a:p>
            <a:pPr algn="ctr"/>
            <a:r>
              <a:rPr lang="en-US" dirty="0" smtClean="0"/>
              <a:t>NeASFAA.org</a:t>
            </a:r>
            <a:endParaRPr lang="en-US" dirty="0"/>
          </a:p>
        </p:txBody>
      </p:sp>
      <p:sp>
        <p:nvSpPr>
          <p:cNvPr id="2" name="TextBox 1"/>
          <p:cNvSpPr txBox="1"/>
          <p:nvPr/>
        </p:nvSpPr>
        <p:spPr>
          <a:xfrm>
            <a:off x="213360" y="2057400"/>
            <a:ext cx="3276600" cy="1200329"/>
          </a:xfrm>
          <a:prstGeom prst="rect">
            <a:avLst/>
          </a:prstGeom>
          <a:noFill/>
        </p:spPr>
        <p:txBody>
          <a:bodyPr wrap="square" rtlCol="0">
            <a:spAutoFit/>
          </a:bodyPr>
          <a:lstStyle/>
          <a:p>
            <a:r>
              <a:rPr lang="en-US" dirty="0" smtClean="0"/>
              <a:t>Membership Directory</a:t>
            </a:r>
          </a:p>
          <a:p>
            <a:endParaRPr lang="en-US" dirty="0"/>
          </a:p>
          <a:p>
            <a:r>
              <a:rPr lang="en-US" dirty="0" smtClean="0"/>
              <a:t>Login: member@neasfaa.org</a:t>
            </a:r>
          </a:p>
          <a:p>
            <a:r>
              <a:rPr lang="en-US" dirty="0" smtClean="0"/>
              <a:t>Password: </a:t>
            </a:r>
            <a:r>
              <a:rPr lang="en-US" dirty="0" err="1" smtClean="0"/>
              <a:t>nebraska</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434780"/>
            <a:ext cx="5562600" cy="4915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403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43800" cy="1524000"/>
          </a:xfrm>
        </p:spPr>
        <p:txBody>
          <a:bodyPr/>
          <a:lstStyle/>
          <a:p>
            <a:pPr algn="ctr"/>
            <a:r>
              <a:rPr lang="en-US" dirty="0" smtClean="0"/>
              <a:t>NeASFAA Board of Directors</a:t>
            </a:r>
            <a:endParaRPr lang="en-US" dirty="0"/>
          </a:p>
        </p:txBody>
      </p:sp>
      <p:sp>
        <p:nvSpPr>
          <p:cNvPr id="3" name="Content Placeholder 2"/>
          <p:cNvSpPr>
            <a:spLocks noGrp="1"/>
          </p:cNvSpPr>
          <p:nvPr>
            <p:ph sz="quarter" idx="13"/>
          </p:nvPr>
        </p:nvSpPr>
        <p:spPr>
          <a:xfrm>
            <a:off x="1143000" y="2133600"/>
            <a:ext cx="7086600" cy="3733800"/>
          </a:xfrm>
        </p:spPr>
        <p:txBody>
          <a:bodyPr/>
          <a:lstStyle/>
          <a:p>
            <a:r>
              <a:rPr lang="en-US" dirty="0" smtClean="0"/>
              <a:t>Elections held each fall</a:t>
            </a:r>
          </a:p>
          <a:p>
            <a:pPr lvl="1"/>
            <a:r>
              <a:rPr lang="en-US" dirty="0" smtClean="0"/>
              <a:t>Each College/University has an assigned voting member</a:t>
            </a:r>
          </a:p>
          <a:p>
            <a:r>
              <a:rPr lang="en-US" dirty="0" smtClean="0"/>
              <a:t>1 year term: President, President-elect, Past president and Secretary</a:t>
            </a:r>
          </a:p>
          <a:p>
            <a:r>
              <a:rPr lang="en-US" dirty="0" smtClean="0"/>
              <a:t>2 year term: Treasurer and all Sector Representatives</a:t>
            </a:r>
          </a:p>
          <a:p>
            <a:r>
              <a:rPr lang="en-US" dirty="0" smtClean="0"/>
              <a:t>New Board members are installed at the end of each </a:t>
            </a:r>
            <a:r>
              <a:rPr lang="en-US" dirty="0"/>
              <a:t>s</a:t>
            </a:r>
            <a:r>
              <a:rPr lang="en-US" dirty="0" smtClean="0"/>
              <a:t>pring conference</a:t>
            </a:r>
          </a:p>
          <a:p>
            <a:r>
              <a:rPr lang="en-US" dirty="0" smtClean="0"/>
              <a:t>Board meets 3-4 times per year</a:t>
            </a:r>
          </a:p>
          <a:p>
            <a:r>
              <a:rPr lang="en-US" dirty="0" smtClean="0"/>
              <a:t>Committee chairs/co-chairs attend BOD meetings, but do not vote</a:t>
            </a:r>
            <a:endParaRPr lang="en-US" dirty="0"/>
          </a:p>
        </p:txBody>
      </p:sp>
    </p:spTree>
    <p:extLst>
      <p:ext uri="{BB962C8B-B14F-4D97-AF65-F5344CB8AC3E}">
        <p14:creationId xmlns:p14="http://schemas.microsoft.com/office/powerpoint/2010/main" val="2639421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720" y="391301"/>
            <a:ext cx="7543800" cy="1066800"/>
          </a:xfrm>
        </p:spPr>
        <p:txBody>
          <a:bodyPr/>
          <a:lstStyle/>
          <a:p>
            <a:pPr algn="ctr"/>
            <a:r>
              <a:rPr lang="en-US" dirty="0" smtClean="0"/>
              <a:t>NeASFAA</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93520"/>
            <a:ext cx="430511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974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543800" cy="914400"/>
          </a:xfrm>
        </p:spPr>
        <p:txBody>
          <a:bodyPr/>
          <a:lstStyle/>
          <a:p>
            <a:pPr algn="ctr"/>
            <a:r>
              <a:rPr lang="en-US" dirty="0" smtClean="0"/>
              <a:t>NeASFAA</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110" y="1981200"/>
            <a:ext cx="563880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9011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81000"/>
            <a:ext cx="7543800" cy="914400"/>
          </a:xfrm>
        </p:spPr>
        <p:txBody>
          <a:bodyPr/>
          <a:lstStyle/>
          <a:p>
            <a:pPr algn="ctr"/>
            <a:r>
              <a:rPr lang="en-US" dirty="0" smtClean="0"/>
              <a:t>NeASFAA.org</a:t>
            </a:r>
            <a:endParaRPr lang="en-US" dirty="0"/>
          </a:p>
        </p:txBody>
      </p:sp>
      <p:sp>
        <p:nvSpPr>
          <p:cNvPr id="2" name="TextBox 1"/>
          <p:cNvSpPr txBox="1"/>
          <p:nvPr/>
        </p:nvSpPr>
        <p:spPr>
          <a:xfrm>
            <a:off x="213360" y="2057400"/>
            <a:ext cx="3276600" cy="2585323"/>
          </a:xfrm>
          <a:prstGeom prst="rect">
            <a:avLst/>
          </a:prstGeom>
          <a:noFill/>
        </p:spPr>
        <p:txBody>
          <a:bodyPr wrap="square" rtlCol="0">
            <a:spAutoFit/>
          </a:bodyPr>
          <a:lstStyle/>
          <a:p>
            <a:r>
              <a:rPr lang="en-US" dirty="0" smtClean="0"/>
              <a:t>NeASFAA List Serve</a:t>
            </a:r>
          </a:p>
          <a:p>
            <a:endParaRPr lang="en-US" dirty="0"/>
          </a:p>
          <a:p>
            <a:pPr marL="285750" indent="-285750">
              <a:buFont typeface="Arial" panose="020B0604020202020204" pitchFamily="34" charset="0"/>
              <a:buChar char="•"/>
            </a:pPr>
            <a:r>
              <a:rPr lang="en-US" dirty="0" smtClean="0"/>
              <a:t>Allows you to email all NeASFAA members</a:t>
            </a:r>
          </a:p>
          <a:p>
            <a:pPr marL="285750" indent="-285750">
              <a:buFont typeface="Arial" panose="020B0604020202020204" pitchFamily="34" charset="0"/>
              <a:buChar char="•"/>
            </a:pPr>
            <a:r>
              <a:rPr lang="en-US" dirty="0" smtClean="0"/>
              <a:t>Uses</a:t>
            </a:r>
          </a:p>
          <a:p>
            <a:pPr marL="742950" lvl="1" indent="-285750">
              <a:buFont typeface="Arial" panose="020B0604020202020204" pitchFamily="34" charset="0"/>
              <a:buChar char="•"/>
            </a:pPr>
            <a:r>
              <a:rPr lang="en-US" dirty="0" smtClean="0"/>
              <a:t>Ask a question</a:t>
            </a:r>
          </a:p>
          <a:p>
            <a:pPr marL="742950" lvl="1" indent="-285750">
              <a:buFont typeface="Arial" panose="020B0604020202020204" pitchFamily="34" charset="0"/>
              <a:buChar char="•"/>
            </a:pPr>
            <a:r>
              <a:rPr lang="en-US" dirty="0" smtClean="0"/>
              <a:t>Post an open position at your Institution</a:t>
            </a:r>
          </a:p>
          <a:p>
            <a:pPr marL="742950" lvl="1" indent="-285750">
              <a:buFont typeface="Arial" panose="020B0604020202020204" pitchFamily="34" charset="0"/>
              <a:buChar char="•"/>
            </a:pPr>
            <a:r>
              <a:rPr lang="en-US" dirty="0" smtClean="0"/>
              <a:t>Notice of training</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447800"/>
            <a:ext cx="5638800" cy="528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1656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334</TotalTime>
  <Words>1048</Words>
  <Application>Microsoft Office PowerPoint</Application>
  <PresentationFormat>On-screen Show (4:3)</PresentationFormat>
  <Paragraphs>124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Elemental</vt:lpstr>
      <vt:lpstr>Welcome to NeASFAA</vt:lpstr>
      <vt:lpstr>Mission Statement</vt:lpstr>
      <vt:lpstr>Purpose</vt:lpstr>
      <vt:lpstr>NeASFAA.org</vt:lpstr>
      <vt:lpstr>NeASFAA.org</vt:lpstr>
      <vt:lpstr>NeASFAA Board of Directors</vt:lpstr>
      <vt:lpstr>NeASFAA</vt:lpstr>
      <vt:lpstr>NeASFAA</vt:lpstr>
      <vt:lpstr>NeASFAA.org</vt:lpstr>
      <vt:lpstr>NeASFAA.org</vt:lpstr>
      <vt:lpstr>NeASFAA</vt:lpstr>
      <vt:lpstr>Spring Conference</vt:lpstr>
      <vt:lpstr>Spring Conference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NeASFAA</dc:title>
  <dc:creator>Lani Swanson</dc:creator>
  <cp:lastModifiedBy>Lani Swanson</cp:lastModifiedBy>
  <cp:revision>24</cp:revision>
  <cp:lastPrinted>2016-03-21T15:28:58Z</cp:lastPrinted>
  <dcterms:created xsi:type="dcterms:W3CDTF">2016-02-25T15:58:16Z</dcterms:created>
  <dcterms:modified xsi:type="dcterms:W3CDTF">2016-03-21T15:31:08Z</dcterms:modified>
</cp:coreProperties>
</file>