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9"/>
  </p:notesMasterIdLst>
  <p:handoutMasterIdLst>
    <p:handoutMasterId r:id="rId20"/>
  </p:handoutMasterIdLst>
  <p:sldIdLst>
    <p:sldId id="256" r:id="rId3"/>
    <p:sldId id="257" r:id="rId4"/>
    <p:sldId id="270" r:id="rId5"/>
    <p:sldId id="271" r:id="rId6"/>
    <p:sldId id="272" r:id="rId7"/>
    <p:sldId id="273" r:id="rId8"/>
    <p:sldId id="274" r:id="rId9"/>
    <p:sldId id="275" r:id="rId10"/>
    <p:sldId id="277" r:id="rId11"/>
    <p:sldId id="278" r:id="rId12"/>
    <p:sldId id="279" r:id="rId13"/>
    <p:sldId id="280" r:id="rId14"/>
    <p:sldId id="281" r:id="rId15"/>
    <p:sldId id="282" r:id="rId16"/>
    <p:sldId id="283" r:id="rId17"/>
    <p:sldId id="284" r:id="rId18"/>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5274" autoAdjust="0"/>
  </p:normalViewPr>
  <p:slideViewPr>
    <p:cSldViewPr>
      <p:cViewPr>
        <p:scale>
          <a:sx n="65" d="100"/>
          <a:sy n="65" d="100"/>
        </p:scale>
        <p:origin x="-108" y="-618"/>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11/4/2015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11/4/2015</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F2A70B-78F2-4DCF-B53B-C990D2FAFB8A}" type="slidenum">
              <a:rPr lang="en-US" smtClean="0"/>
              <a:t>1</a:t>
            </a:fld>
            <a:endParaRPr lang="en-US"/>
          </a:p>
        </p:txBody>
      </p:sp>
    </p:spTree>
    <p:extLst>
      <p:ext uri="{BB962C8B-B14F-4D97-AF65-F5344CB8AC3E}">
        <p14:creationId xmlns:p14="http://schemas.microsoft.com/office/powerpoint/2010/main" val="3807118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11/4/2015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11/4/2015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11/4/2015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11/4/2015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t>11/4/2015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t>11/4/2015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t>11/4/2015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11/4/2015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11/4/2015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11/4/2015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11/4/2015</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Verification	</a:t>
            </a:r>
            <a:endParaRPr lang="en-US" dirty="0"/>
          </a:p>
        </p:txBody>
      </p:sp>
      <p:sp>
        <p:nvSpPr>
          <p:cNvPr id="3" name="Subtitle 2"/>
          <p:cNvSpPr>
            <a:spLocks noGrp="1"/>
          </p:cNvSpPr>
          <p:nvPr>
            <p:ph type="subTitle" idx="1"/>
          </p:nvPr>
        </p:nvSpPr>
        <p:spPr/>
        <p:txBody>
          <a:bodyPr/>
          <a:lstStyle/>
          <a:p>
            <a:r>
              <a:rPr lang="en-US" dirty="0" smtClean="0"/>
              <a:t>Nebraska Association of Student Financial Aid administrators</a:t>
            </a:r>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448798" cy="1020762"/>
          </a:xfrm>
        </p:spPr>
        <p:txBody>
          <a:bodyPr>
            <a:normAutofit fontScale="90000"/>
          </a:bodyPr>
          <a:lstStyle/>
          <a:p>
            <a:r>
              <a:rPr lang="en-US" dirty="0" smtClean="0"/>
              <a:t>Items Verified Using Internal Revenue Service Data Retrieval Tool (DRT) or Tax Transcript</a:t>
            </a:r>
            <a:endParaRPr lang="en-US" dirty="0"/>
          </a:p>
        </p:txBody>
      </p:sp>
      <p:sp>
        <p:nvSpPr>
          <p:cNvPr id="3" name="Content Placeholder 2"/>
          <p:cNvSpPr>
            <a:spLocks noGrp="1"/>
          </p:cNvSpPr>
          <p:nvPr>
            <p:ph idx="1"/>
          </p:nvPr>
        </p:nvSpPr>
        <p:spPr/>
        <p:txBody>
          <a:bodyPr/>
          <a:lstStyle/>
          <a:p>
            <a:r>
              <a:rPr lang="en-US" dirty="0" smtClean="0"/>
              <a:t>AGI</a:t>
            </a:r>
          </a:p>
          <a:p>
            <a:r>
              <a:rPr lang="en-US" dirty="0" smtClean="0"/>
              <a:t>U.S. income tax paid</a:t>
            </a:r>
          </a:p>
          <a:p>
            <a:r>
              <a:rPr lang="en-US" dirty="0" smtClean="0"/>
              <a:t>Untaxed portions of IRA distributions</a:t>
            </a:r>
          </a:p>
          <a:p>
            <a:r>
              <a:rPr lang="en-US" dirty="0" smtClean="0"/>
              <a:t>IRA deductions and payments</a:t>
            </a:r>
          </a:p>
          <a:p>
            <a:r>
              <a:rPr lang="en-US" dirty="0" smtClean="0"/>
              <a:t>Untaxed pension and annuity distributions</a:t>
            </a:r>
          </a:p>
          <a:p>
            <a:r>
              <a:rPr lang="en-US" dirty="0" smtClean="0"/>
              <a:t>Tax-exempt interest income</a:t>
            </a:r>
          </a:p>
          <a:p>
            <a:r>
              <a:rPr lang="en-US" dirty="0" smtClean="0"/>
              <a:t>Education tax credits</a:t>
            </a:r>
          </a:p>
        </p:txBody>
      </p:sp>
    </p:spTree>
    <p:extLst>
      <p:ext uri="{BB962C8B-B14F-4D97-AF65-F5344CB8AC3E}">
        <p14:creationId xmlns:p14="http://schemas.microsoft.com/office/powerpoint/2010/main" val="1200724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and Signature Requirements</a:t>
            </a:r>
            <a:endParaRPr lang="en-US" dirty="0"/>
          </a:p>
        </p:txBody>
      </p:sp>
      <p:sp>
        <p:nvSpPr>
          <p:cNvPr id="3" name="Content Placeholder 2"/>
          <p:cNvSpPr>
            <a:spLocks noGrp="1"/>
          </p:cNvSpPr>
          <p:nvPr>
            <p:ph idx="1"/>
          </p:nvPr>
        </p:nvSpPr>
        <p:spPr/>
        <p:txBody>
          <a:bodyPr/>
          <a:lstStyle/>
          <a:p>
            <a:r>
              <a:rPr lang="en-US" dirty="0" smtClean="0"/>
              <a:t>Review handout:</a:t>
            </a:r>
            <a:endParaRPr lang="en-US" dirty="0"/>
          </a:p>
        </p:txBody>
      </p:sp>
    </p:spTree>
    <p:extLst>
      <p:ext uri="{BB962C8B-B14F-4D97-AF65-F5344CB8AC3E}">
        <p14:creationId xmlns:p14="http://schemas.microsoft.com/office/powerpoint/2010/main" val="1408234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Verification of Foreign Income</a:t>
            </a:r>
            <a:endParaRPr lang="en-US" dirty="0"/>
          </a:p>
        </p:txBody>
      </p:sp>
      <p:sp>
        <p:nvSpPr>
          <p:cNvPr id="3" name="Content Placeholder 2"/>
          <p:cNvSpPr>
            <a:spLocks noGrp="1"/>
          </p:cNvSpPr>
          <p:nvPr>
            <p:ph idx="1"/>
          </p:nvPr>
        </p:nvSpPr>
        <p:spPr/>
        <p:txBody>
          <a:bodyPr/>
          <a:lstStyle/>
          <a:p>
            <a:r>
              <a:rPr lang="en-US" dirty="0" smtClean="0"/>
              <a:t>Foreign income must be included in FAFSA, even if it cannot be taken out of country in which it was earned</a:t>
            </a:r>
          </a:p>
          <a:p>
            <a:r>
              <a:rPr lang="en-US" dirty="0" smtClean="0"/>
              <a:t>Earned foreign income and taxes paid to a central foreign government are treated in same manner as U.S. income and taxes paid</a:t>
            </a:r>
          </a:p>
          <a:p>
            <a:r>
              <a:rPr lang="en-US" dirty="0" smtClean="0"/>
              <a:t>A foreign tax return is considered equivalent to IRS Form 1040</a:t>
            </a:r>
          </a:p>
          <a:p>
            <a:pPr marL="0" indent="0">
              <a:buNone/>
            </a:pPr>
            <a:endParaRPr lang="en-US" dirty="0"/>
          </a:p>
        </p:txBody>
      </p:sp>
    </p:spTree>
    <p:extLst>
      <p:ext uri="{BB962C8B-B14F-4D97-AF65-F5344CB8AC3E}">
        <p14:creationId xmlns:p14="http://schemas.microsoft.com/office/powerpoint/2010/main" val="1582452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Documentation Cases</a:t>
            </a:r>
            <a:endParaRPr lang="en-US" dirty="0"/>
          </a:p>
        </p:txBody>
      </p:sp>
      <p:sp>
        <p:nvSpPr>
          <p:cNvPr id="3" name="Content Placeholder 2"/>
          <p:cNvSpPr>
            <a:spLocks noGrp="1"/>
          </p:cNvSpPr>
          <p:nvPr>
            <p:ph idx="1"/>
          </p:nvPr>
        </p:nvSpPr>
        <p:spPr/>
        <p:txBody>
          <a:bodyPr/>
          <a:lstStyle/>
          <a:p>
            <a:r>
              <a:rPr lang="en-US" dirty="0" smtClean="0"/>
              <a:t>Tax extensions</a:t>
            </a:r>
          </a:p>
          <a:p>
            <a:r>
              <a:rPr lang="en-US" dirty="0" smtClean="0"/>
              <a:t>Amended tax returns</a:t>
            </a:r>
          </a:p>
          <a:p>
            <a:r>
              <a:rPr lang="en-US" dirty="0" smtClean="0"/>
              <a:t>Government cannot locate tax account information</a:t>
            </a:r>
          </a:p>
          <a:p>
            <a:r>
              <a:rPr lang="en-US" dirty="0" smtClean="0"/>
              <a:t>Residents of Republic of the Marshall Islands, Federated States of Micronesia, and Palau</a:t>
            </a:r>
          </a:p>
          <a:p>
            <a:r>
              <a:rPr lang="en-US" dirty="0" smtClean="0"/>
              <a:t>Inability to obtain a tax return transcript</a:t>
            </a:r>
          </a:p>
          <a:p>
            <a:r>
              <a:rPr lang="en-US" dirty="0" smtClean="0"/>
              <a:t>Separating income on joint tax returns</a:t>
            </a:r>
            <a:endParaRPr lang="en-US" dirty="0"/>
          </a:p>
        </p:txBody>
      </p:sp>
    </p:spTree>
    <p:extLst>
      <p:ext uri="{BB962C8B-B14F-4D97-AF65-F5344CB8AC3E}">
        <p14:creationId xmlns:p14="http://schemas.microsoft.com/office/powerpoint/2010/main" val="912452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Verification Corrections</a:t>
            </a:r>
            <a:endParaRPr lang="en-US" dirty="0"/>
          </a:p>
        </p:txBody>
      </p:sp>
      <p:sp>
        <p:nvSpPr>
          <p:cNvPr id="3" name="Content Placeholder 2"/>
          <p:cNvSpPr>
            <a:spLocks noGrp="1"/>
          </p:cNvSpPr>
          <p:nvPr>
            <p:ph idx="1"/>
          </p:nvPr>
        </p:nvSpPr>
        <p:spPr/>
        <p:txBody>
          <a:bodyPr/>
          <a:lstStyle/>
          <a:p>
            <a:r>
              <a:rPr lang="en-US" dirty="0" smtClean="0"/>
              <a:t>Changes to data elements that were incorrect at time of application</a:t>
            </a:r>
          </a:p>
          <a:p>
            <a:r>
              <a:rPr lang="en-US" dirty="0" smtClean="0"/>
              <a:t>If data are correct as reported and valid Institutional Student Information Record (ISIR) or Student Aid Report (SAR):</a:t>
            </a:r>
          </a:p>
          <a:p>
            <a:pPr lvl="1"/>
            <a:r>
              <a:rPr lang="en-US" dirty="0" smtClean="0"/>
              <a:t>Pay Federal Pell Grant, Iraq and Afghanistan Service Grant, Federal Supplemental Educational Opportunity Grant, Teachers Education Assistance for College and Higher Education Grant, and Federal Perkins Loan</a:t>
            </a:r>
          </a:p>
          <a:p>
            <a:r>
              <a:rPr lang="en-US" dirty="0" smtClean="0"/>
              <a:t>If data correct as reported and valid ISIR/SAR</a:t>
            </a:r>
          </a:p>
          <a:p>
            <a:pPr lvl="1"/>
            <a:r>
              <a:rPr lang="en-US" dirty="0" smtClean="0"/>
              <a:t>Employ students under Federal Work-Study (FWS)</a:t>
            </a:r>
          </a:p>
          <a:p>
            <a:pPr lvl="1"/>
            <a:r>
              <a:rPr lang="en-US" dirty="0" smtClean="0"/>
              <a:t>Originate and disburse Federal Direct Student Loans (Direct Loans)</a:t>
            </a:r>
            <a:endParaRPr lang="en-US" dirty="0"/>
          </a:p>
        </p:txBody>
      </p:sp>
    </p:spTree>
    <p:extLst>
      <p:ext uri="{BB962C8B-B14F-4D97-AF65-F5344CB8AC3E}">
        <p14:creationId xmlns:p14="http://schemas.microsoft.com/office/powerpoint/2010/main" val="1236872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Verification Updates</a:t>
            </a:r>
            <a:endParaRPr lang="en-US" dirty="0"/>
          </a:p>
        </p:txBody>
      </p:sp>
      <p:sp>
        <p:nvSpPr>
          <p:cNvPr id="3" name="Content Placeholder 2"/>
          <p:cNvSpPr>
            <a:spLocks noGrp="1"/>
          </p:cNvSpPr>
          <p:nvPr>
            <p:ph idx="1"/>
          </p:nvPr>
        </p:nvSpPr>
        <p:spPr/>
        <p:txBody>
          <a:bodyPr/>
          <a:lstStyle/>
          <a:p>
            <a:r>
              <a:rPr lang="en-US" dirty="0" smtClean="0"/>
              <a:t>Number in household and number in college:</a:t>
            </a:r>
          </a:p>
          <a:p>
            <a:pPr lvl="1"/>
            <a:r>
              <a:rPr lang="en-US" dirty="0" smtClean="0"/>
              <a:t>If not selected, cannot update for changes occurring after original application filed</a:t>
            </a:r>
          </a:p>
          <a:p>
            <a:pPr lvl="1"/>
            <a:r>
              <a:rPr lang="en-US" dirty="0" smtClean="0"/>
              <a:t>If not selected, institution is not required to monitor data element changes</a:t>
            </a:r>
          </a:p>
          <a:p>
            <a:pPr lvl="1"/>
            <a:r>
              <a:rPr lang="en-US" dirty="0" smtClean="0"/>
              <a:t>Institution may select applicants if it believes data elements are inaccurate</a:t>
            </a:r>
          </a:p>
          <a:p>
            <a:pPr lvl="1"/>
            <a:r>
              <a:rPr lang="en-US" dirty="0" smtClean="0"/>
              <a:t>May require student to update dependency status, household size, or number in college if change results from change in student’s marital status</a:t>
            </a:r>
          </a:p>
          <a:p>
            <a:pPr lvl="1"/>
            <a:r>
              <a:rPr lang="en-US" dirty="0" smtClean="0"/>
              <a:t>Must update household size if dependent student’s parent remarries after application but before verification</a:t>
            </a:r>
          </a:p>
        </p:txBody>
      </p:sp>
    </p:spTree>
    <p:extLst>
      <p:ext uri="{BB962C8B-B14F-4D97-AF65-F5344CB8AC3E}">
        <p14:creationId xmlns:p14="http://schemas.microsoft.com/office/powerpoint/2010/main" val="359983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Verification Policies and Procedures</a:t>
            </a:r>
            <a:endParaRPr lang="en-US" dirty="0"/>
          </a:p>
        </p:txBody>
      </p:sp>
      <p:sp>
        <p:nvSpPr>
          <p:cNvPr id="3" name="Content Placeholder 2"/>
          <p:cNvSpPr>
            <a:spLocks noGrp="1"/>
          </p:cNvSpPr>
          <p:nvPr>
            <p:ph idx="1"/>
          </p:nvPr>
        </p:nvSpPr>
        <p:spPr/>
        <p:txBody>
          <a:bodyPr/>
          <a:lstStyle/>
          <a:p>
            <a:r>
              <a:rPr lang="en-US" dirty="0" smtClean="0"/>
              <a:t>Must:</a:t>
            </a:r>
          </a:p>
          <a:p>
            <a:r>
              <a:rPr lang="en-US" dirty="0" smtClean="0"/>
              <a:t>Be written</a:t>
            </a:r>
          </a:p>
          <a:p>
            <a:r>
              <a:rPr lang="en-US" dirty="0" smtClean="0"/>
              <a:t>Address school options where flexibility exists</a:t>
            </a:r>
          </a:p>
          <a:p>
            <a:r>
              <a:rPr lang="en-US" dirty="0" smtClean="0"/>
              <a:t>Be made clear to all students</a:t>
            </a:r>
          </a:p>
          <a:p>
            <a:r>
              <a:rPr lang="en-US" dirty="0" smtClean="0"/>
              <a:t>Be consistently applied</a:t>
            </a:r>
            <a:endParaRPr lang="en-US" dirty="0"/>
          </a:p>
        </p:txBody>
      </p:sp>
    </p:spTree>
    <p:extLst>
      <p:ext uri="{BB962C8B-B14F-4D97-AF65-F5344CB8AC3E}">
        <p14:creationId xmlns:p14="http://schemas.microsoft.com/office/powerpoint/2010/main" val="2087110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Verification</a:t>
            </a:r>
            <a:endParaRPr lang="en-US" dirty="0"/>
          </a:p>
        </p:txBody>
      </p:sp>
      <p:sp>
        <p:nvSpPr>
          <p:cNvPr id="14" name="Content Placeholder 13"/>
          <p:cNvSpPr>
            <a:spLocks noGrp="1"/>
          </p:cNvSpPr>
          <p:nvPr>
            <p:ph idx="1"/>
          </p:nvPr>
        </p:nvSpPr>
        <p:spPr/>
        <p:txBody>
          <a:bodyPr/>
          <a:lstStyle/>
          <a:p>
            <a:r>
              <a:rPr lang="en-US" dirty="0" smtClean="0"/>
              <a:t>Process of verifying accuracy of Free Application for Federal Student Aid (FAFSA) data</a:t>
            </a:r>
          </a:p>
          <a:p>
            <a:r>
              <a:rPr lang="en-US" dirty="0" smtClean="0"/>
              <a:t>Regulations define:</a:t>
            </a:r>
          </a:p>
          <a:p>
            <a:pPr lvl="1"/>
            <a:r>
              <a:rPr lang="en-US" dirty="0" smtClean="0"/>
              <a:t>Whose application must be verified</a:t>
            </a:r>
          </a:p>
          <a:p>
            <a:pPr lvl="1"/>
            <a:r>
              <a:rPr lang="en-US" dirty="0" smtClean="0"/>
              <a:t>FAFSA information to be verified</a:t>
            </a:r>
          </a:p>
          <a:p>
            <a:pPr lvl="1"/>
            <a:r>
              <a:rPr lang="en-US" dirty="0" smtClean="0"/>
              <a:t>Documentation that may be used to verify data elements</a:t>
            </a:r>
          </a:p>
          <a:p>
            <a:r>
              <a:rPr lang="en-US" dirty="0" smtClean="0"/>
              <a:t>Regardless of verification selection, </a:t>
            </a:r>
            <a:r>
              <a:rPr lang="en-US" b="1" dirty="0" smtClean="0"/>
              <a:t>must</a:t>
            </a:r>
            <a:r>
              <a:rPr lang="en-US" dirty="0" smtClean="0"/>
              <a:t> always resolve discrepancies and conflicting information</a:t>
            </a:r>
            <a:endParaRPr lang="en-US" dirty="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Topics</a:t>
            </a:r>
            <a:endParaRPr lang="en-US" dirty="0"/>
          </a:p>
        </p:txBody>
      </p:sp>
      <p:sp>
        <p:nvSpPr>
          <p:cNvPr id="14" name="Content Placeholder 13"/>
          <p:cNvSpPr>
            <a:spLocks noGrp="1"/>
          </p:cNvSpPr>
          <p:nvPr>
            <p:ph idx="1"/>
          </p:nvPr>
        </p:nvSpPr>
        <p:spPr/>
        <p:txBody>
          <a:bodyPr>
            <a:normAutofit fontScale="77500" lnSpcReduction="20000"/>
          </a:bodyPr>
          <a:lstStyle/>
          <a:p>
            <a:r>
              <a:rPr lang="en-US" dirty="0" smtClean="0"/>
              <a:t>Whose application must be verified</a:t>
            </a:r>
          </a:p>
          <a:p>
            <a:r>
              <a:rPr lang="en-US" dirty="0" smtClean="0"/>
              <a:t>Quality Assurance (QA) Program requirements</a:t>
            </a:r>
          </a:p>
          <a:p>
            <a:r>
              <a:rPr lang="en-US" dirty="0" smtClean="0"/>
              <a:t>Verification tracking groups and FAFSA information to be verified</a:t>
            </a:r>
          </a:p>
          <a:p>
            <a:r>
              <a:rPr lang="en-US" dirty="0" smtClean="0"/>
              <a:t>Acceptable documentation</a:t>
            </a:r>
          </a:p>
          <a:p>
            <a:r>
              <a:rPr lang="en-US" dirty="0" smtClean="0"/>
              <a:t>Data element corrections</a:t>
            </a:r>
          </a:p>
          <a:p>
            <a:r>
              <a:rPr lang="en-US" dirty="0" smtClean="0"/>
              <a:t>Data element updates</a:t>
            </a:r>
          </a:p>
          <a:p>
            <a:r>
              <a:rPr lang="en-US" dirty="0" smtClean="0"/>
              <a:t>Verification status codes</a:t>
            </a:r>
          </a:p>
          <a:p>
            <a:r>
              <a:rPr lang="en-US" dirty="0" smtClean="0"/>
              <a:t>Interim disbursements</a:t>
            </a:r>
          </a:p>
          <a:p>
            <a:r>
              <a:rPr lang="en-US" dirty="0" smtClean="0"/>
              <a:t>Verification Time Frames</a:t>
            </a:r>
          </a:p>
          <a:p>
            <a:r>
              <a:rPr lang="en-US" dirty="0" smtClean="0"/>
              <a:t>Policies and Procedures</a:t>
            </a:r>
            <a:endParaRPr lang="en-US" dirty="0"/>
          </a:p>
        </p:txBody>
      </p:sp>
    </p:spTree>
    <p:extLst>
      <p:ext uri="{BB962C8B-B14F-4D97-AF65-F5344CB8AC3E}">
        <p14:creationId xmlns:p14="http://schemas.microsoft.com/office/powerpoint/2010/main" val="77647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Whose Application must be verified?</a:t>
            </a:r>
            <a:endParaRPr lang="en-US" dirty="0"/>
          </a:p>
        </p:txBody>
      </p:sp>
      <p:sp>
        <p:nvSpPr>
          <p:cNvPr id="3" name="Content Placeholder 2"/>
          <p:cNvSpPr>
            <a:spLocks noGrp="1"/>
          </p:cNvSpPr>
          <p:nvPr>
            <p:ph idx="1"/>
          </p:nvPr>
        </p:nvSpPr>
        <p:spPr/>
        <p:txBody>
          <a:bodyPr/>
          <a:lstStyle/>
          <a:p>
            <a:r>
              <a:rPr lang="en-US" dirty="0" smtClean="0"/>
              <a:t>Applications can be selected for verification in one of two ways:</a:t>
            </a:r>
          </a:p>
          <a:p>
            <a:pPr lvl="1"/>
            <a:r>
              <a:rPr lang="en-US" dirty="0" smtClean="0"/>
              <a:t>By the Central Processing System (CPS) during application processing, based on predetermined criteria and/or random selection; or</a:t>
            </a:r>
          </a:p>
          <a:p>
            <a:pPr lvl="1"/>
            <a:r>
              <a:rPr lang="en-US" dirty="0" smtClean="0"/>
              <a:t>By the Institution, based on its own verification policies</a:t>
            </a:r>
          </a:p>
          <a:p>
            <a:r>
              <a:rPr lang="en-US" dirty="0" smtClean="0"/>
              <a:t>Verification Exclusions</a:t>
            </a:r>
          </a:p>
          <a:p>
            <a:pPr lvl="1"/>
            <a:r>
              <a:rPr lang="en-US" dirty="0" smtClean="0"/>
              <a:t>Although an applicant may be CPS selected, certain applicants and FAFSA information are excluded from verification as long as the institution does not have conflicting information or have reason to believe information is inaccurate.</a:t>
            </a:r>
            <a:endParaRPr lang="en-US" dirty="0"/>
          </a:p>
        </p:txBody>
      </p:sp>
    </p:spTree>
    <p:extLst>
      <p:ext uri="{BB962C8B-B14F-4D97-AF65-F5344CB8AC3E}">
        <p14:creationId xmlns:p14="http://schemas.microsoft.com/office/powerpoint/2010/main" val="2954275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Verification Selection Process</a:t>
            </a:r>
            <a:endParaRPr lang="en-US" dirty="0"/>
          </a:p>
        </p:txBody>
      </p:sp>
      <p:sp>
        <p:nvSpPr>
          <p:cNvPr id="3" name="Content Placeholder 2"/>
          <p:cNvSpPr>
            <a:spLocks noGrp="1"/>
          </p:cNvSpPr>
          <p:nvPr>
            <p:ph idx="1"/>
          </p:nvPr>
        </p:nvSpPr>
        <p:spPr/>
        <p:txBody>
          <a:bodyPr/>
          <a:lstStyle/>
          <a:p>
            <a:r>
              <a:rPr lang="en-US" dirty="0" smtClean="0"/>
              <a:t>Customized Approach</a:t>
            </a:r>
          </a:p>
          <a:p>
            <a:r>
              <a:rPr lang="en-US" dirty="0" smtClean="0"/>
              <a:t>Data elements selected each award year</a:t>
            </a:r>
          </a:p>
          <a:p>
            <a:r>
              <a:rPr lang="en-US" dirty="0" smtClean="0"/>
              <a:t>FAFSA information that must be verified:</a:t>
            </a:r>
          </a:p>
          <a:p>
            <a:pPr lvl="1"/>
            <a:r>
              <a:rPr lang="en-US" dirty="0" smtClean="0"/>
              <a:t>Will vary from applicant-to-applicant</a:t>
            </a:r>
          </a:p>
          <a:p>
            <a:pPr lvl="1"/>
            <a:r>
              <a:rPr lang="en-US" dirty="0" smtClean="0"/>
              <a:t>May be information that is not used in calculating applicant’s expected family contribution (EFC)</a:t>
            </a:r>
            <a:endParaRPr lang="en-US" dirty="0"/>
          </a:p>
        </p:txBody>
      </p:sp>
    </p:spTree>
    <p:extLst>
      <p:ext uri="{BB962C8B-B14F-4D97-AF65-F5344CB8AC3E}">
        <p14:creationId xmlns:p14="http://schemas.microsoft.com/office/powerpoint/2010/main" val="3523365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Verification Data Items</a:t>
            </a:r>
            <a:endParaRPr lang="en-US" dirty="0"/>
          </a:p>
        </p:txBody>
      </p:sp>
      <p:sp>
        <p:nvSpPr>
          <p:cNvPr id="3" name="Content Placeholder 2"/>
          <p:cNvSpPr>
            <a:spLocks noGrp="1"/>
          </p:cNvSpPr>
          <p:nvPr>
            <p:ph idx="1"/>
          </p:nvPr>
        </p:nvSpPr>
        <p:spPr/>
        <p:txBody>
          <a:bodyPr/>
          <a:lstStyle/>
          <a:p>
            <a:r>
              <a:rPr lang="en-US" dirty="0" smtClean="0"/>
              <a:t>Adjusted Gross Income (AGI) – tax filers</a:t>
            </a:r>
          </a:p>
          <a:p>
            <a:r>
              <a:rPr lang="en-US" dirty="0" smtClean="0"/>
              <a:t>Income earned from work – nontax filers</a:t>
            </a:r>
          </a:p>
          <a:p>
            <a:r>
              <a:rPr lang="en-US" dirty="0" smtClean="0"/>
              <a:t>U.S. income tax paid</a:t>
            </a:r>
          </a:p>
          <a:p>
            <a:r>
              <a:rPr lang="en-US" dirty="0" smtClean="0"/>
              <a:t>Untaxed income from tax return – tax filers</a:t>
            </a:r>
          </a:p>
          <a:p>
            <a:pPr lvl="1"/>
            <a:r>
              <a:rPr lang="en-US" dirty="0" smtClean="0"/>
              <a:t>Individual Retirement Account (IRA) untaxed distributions, deductions, and payments</a:t>
            </a:r>
          </a:p>
          <a:p>
            <a:pPr lvl="1"/>
            <a:r>
              <a:rPr lang="en-US" dirty="0" smtClean="0"/>
              <a:t>Untaxed portions of pension and annuity distributions</a:t>
            </a:r>
          </a:p>
          <a:p>
            <a:pPr lvl="1"/>
            <a:r>
              <a:rPr lang="en-US" dirty="0" smtClean="0"/>
              <a:t>Education tax credits (American Opportunity Tax Credit and Lifetime Learning Tax Credit)</a:t>
            </a:r>
            <a:endParaRPr lang="en-US" dirty="0"/>
          </a:p>
        </p:txBody>
      </p:sp>
    </p:spTree>
    <p:extLst>
      <p:ext uri="{BB962C8B-B14F-4D97-AF65-F5344CB8AC3E}">
        <p14:creationId xmlns:p14="http://schemas.microsoft.com/office/powerpoint/2010/main" val="95757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Verification Data Items</a:t>
            </a:r>
            <a:endParaRPr lang="en-US" dirty="0"/>
          </a:p>
        </p:txBody>
      </p:sp>
      <p:sp>
        <p:nvSpPr>
          <p:cNvPr id="3" name="Content Placeholder 2"/>
          <p:cNvSpPr>
            <a:spLocks noGrp="1"/>
          </p:cNvSpPr>
          <p:nvPr>
            <p:ph idx="1"/>
          </p:nvPr>
        </p:nvSpPr>
        <p:spPr/>
        <p:txBody>
          <a:bodyPr/>
          <a:lstStyle/>
          <a:p>
            <a:r>
              <a:rPr lang="en-US" dirty="0" smtClean="0"/>
              <a:t>Other untaxed income from FAFSA</a:t>
            </a:r>
          </a:p>
          <a:p>
            <a:pPr lvl="1"/>
            <a:r>
              <a:rPr lang="en-US" dirty="0" smtClean="0"/>
              <a:t>Payments to tax-deferred pension and savings plans</a:t>
            </a:r>
          </a:p>
          <a:p>
            <a:pPr lvl="1"/>
            <a:r>
              <a:rPr lang="en-US" dirty="0" smtClean="0"/>
              <a:t>Child support received</a:t>
            </a:r>
          </a:p>
          <a:p>
            <a:pPr lvl="1"/>
            <a:r>
              <a:rPr lang="en-US" dirty="0" smtClean="0"/>
              <a:t>Housing, food, and other living allowances paid to members of the military, clergy, and others</a:t>
            </a:r>
          </a:p>
          <a:p>
            <a:pPr lvl="1"/>
            <a:r>
              <a:rPr lang="en-US" dirty="0" smtClean="0"/>
              <a:t>Veterans noneducation benefits</a:t>
            </a:r>
          </a:p>
          <a:p>
            <a:pPr lvl="1"/>
            <a:r>
              <a:rPr lang="en-US" dirty="0" smtClean="0"/>
              <a:t>Other untaxed income</a:t>
            </a:r>
          </a:p>
          <a:p>
            <a:pPr lvl="1"/>
            <a:r>
              <a:rPr lang="en-US" dirty="0" smtClean="0"/>
              <a:t>Money received or paid on the student’s behalf</a:t>
            </a:r>
          </a:p>
        </p:txBody>
      </p:sp>
    </p:spTree>
    <p:extLst>
      <p:ext uri="{BB962C8B-B14F-4D97-AF65-F5344CB8AC3E}">
        <p14:creationId xmlns:p14="http://schemas.microsoft.com/office/powerpoint/2010/main" val="2280001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Verification Data Items</a:t>
            </a:r>
          </a:p>
        </p:txBody>
      </p:sp>
      <p:sp>
        <p:nvSpPr>
          <p:cNvPr id="3" name="Content Placeholder 2"/>
          <p:cNvSpPr>
            <a:spLocks noGrp="1"/>
          </p:cNvSpPr>
          <p:nvPr>
            <p:ph idx="1"/>
          </p:nvPr>
        </p:nvSpPr>
        <p:spPr/>
        <p:txBody>
          <a:bodyPr/>
          <a:lstStyle/>
          <a:p>
            <a:r>
              <a:rPr lang="en-US" dirty="0"/>
              <a:t>Resources or benefits not reported on </a:t>
            </a:r>
            <a:r>
              <a:rPr lang="en-US" dirty="0" smtClean="0"/>
              <a:t>FAFSA</a:t>
            </a:r>
          </a:p>
          <a:p>
            <a:pPr lvl="1"/>
            <a:r>
              <a:rPr lang="en-US" dirty="0" smtClean="0"/>
              <a:t>Supplemental Nutrition Assistance Program (SNAP) benefits</a:t>
            </a:r>
          </a:p>
          <a:p>
            <a:pPr lvl="1"/>
            <a:r>
              <a:rPr lang="en-US" dirty="0" smtClean="0"/>
              <a:t>Child support paid</a:t>
            </a:r>
          </a:p>
          <a:p>
            <a:pPr lvl="1"/>
            <a:r>
              <a:rPr lang="en-US" dirty="0" smtClean="0"/>
              <a:t>Household size</a:t>
            </a:r>
          </a:p>
          <a:p>
            <a:pPr lvl="1"/>
            <a:r>
              <a:rPr lang="en-US" dirty="0" smtClean="0"/>
              <a:t>Number in college</a:t>
            </a:r>
          </a:p>
          <a:p>
            <a:pPr lvl="1"/>
            <a:r>
              <a:rPr lang="en-US" dirty="0" smtClean="0"/>
              <a:t>High school completion status</a:t>
            </a:r>
          </a:p>
          <a:p>
            <a:pPr lvl="1"/>
            <a:r>
              <a:rPr lang="en-US" dirty="0" smtClean="0"/>
              <a:t>Identity/Statement of Educational Purpose</a:t>
            </a:r>
          </a:p>
          <a:p>
            <a:pPr lvl="1"/>
            <a:endParaRPr lang="en-US" dirty="0"/>
          </a:p>
          <a:p>
            <a:pPr marL="274320" lvl="1" indent="0">
              <a:buNone/>
            </a:pPr>
            <a:endParaRPr lang="en-US" dirty="0"/>
          </a:p>
          <a:p>
            <a:endParaRPr lang="en-US" dirty="0"/>
          </a:p>
        </p:txBody>
      </p:sp>
    </p:spTree>
    <p:extLst>
      <p:ext uri="{BB962C8B-B14F-4D97-AF65-F5344CB8AC3E}">
        <p14:creationId xmlns:p14="http://schemas.microsoft.com/office/powerpoint/2010/main" val="144262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Verification Tracking Groups</a:t>
            </a:r>
            <a:endParaRPr lang="en-US" dirty="0"/>
          </a:p>
        </p:txBody>
      </p:sp>
      <p:sp>
        <p:nvSpPr>
          <p:cNvPr id="3" name="Content Placeholder 2"/>
          <p:cNvSpPr>
            <a:spLocks noGrp="1"/>
          </p:cNvSpPr>
          <p:nvPr>
            <p:ph idx="1"/>
          </p:nvPr>
        </p:nvSpPr>
        <p:spPr/>
        <p:txBody>
          <a:bodyPr/>
          <a:lstStyle/>
          <a:p>
            <a:r>
              <a:rPr lang="en-US" dirty="0" smtClean="0"/>
              <a:t>For 2015-16, Central Processing System (CPS) selected applicants are assigned to one of five verification tracking groups</a:t>
            </a:r>
          </a:p>
          <a:p>
            <a:r>
              <a:rPr lang="en-US" dirty="0" smtClean="0"/>
              <a:t>Each tracking group determines items to be verified and required documentation</a:t>
            </a:r>
            <a:endParaRPr lang="en-US" dirty="0"/>
          </a:p>
          <a:p>
            <a:pPr marL="274320" lvl="1" indent="0">
              <a:buNone/>
            </a:pPr>
            <a:endParaRPr lang="en-US" dirty="0"/>
          </a:p>
          <a:p>
            <a:endParaRPr lang="en-US" dirty="0"/>
          </a:p>
        </p:txBody>
      </p:sp>
    </p:spTree>
    <p:extLst>
      <p:ext uri="{BB962C8B-B14F-4D97-AF65-F5344CB8AC3E}">
        <p14:creationId xmlns:p14="http://schemas.microsoft.com/office/powerpoint/2010/main" val="2978396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0</TotalTime>
  <Words>764</Words>
  <Application>Microsoft Office PowerPoint</Application>
  <PresentationFormat>Custom</PresentationFormat>
  <Paragraphs>102</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Chalkboard 16x9</vt:lpstr>
      <vt:lpstr>Verification </vt:lpstr>
      <vt:lpstr>Verification</vt:lpstr>
      <vt:lpstr>Topics</vt:lpstr>
      <vt:lpstr>Whose Application must be verified?</vt:lpstr>
      <vt:lpstr>Verification Selection Process</vt:lpstr>
      <vt:lpstr>Required Verification Data Items</vt:lpstr>
      <vt:lpstr>Required Verification Data Items</vt:lpstr>
      <vt:lpstr>Required Verification Data Items</vt:lpstr>
      <vt:lpstr>Verification Tracking Groups</vt:lpstr>
      <vt:lpstr>Items Verified Using Internal Revenue Service Data Retrieval Tool (DRT) or Tax Transcript</vt:lpstr>
      <vt:lpstr>Documentation and Signature Requirements</vt:lpstr>
      <vt:lpstr>Verification of Foreign Income</vt:lpstr>
      <vt:lpstr>Alternative Documentation Cases</vt:lpstr>
      <vt:lpstr>Verification Corrections</vt:lpstr>
      <vt:lpstr>Verification Updates</vt:lpstr>
      <vt:lpstr>Verification Policies and Procedures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2015-11-03T19:33:53Z</dcterms:created>
  <dcterms:modified xsi:type="dcterms:W3CDTF">2015-11-04T19:21:14Z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