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2"/>
  </p:notesMasterIdLst>
  <p:handoutMasterIdLst>
    <p:handoutMasterId r:id="rId43"/>
  </p:handoutMasterIdLst>
  <p:sldIdLst>
    <p:sldId id="259" r:id="rId2"/>
    <p:sldId id="260" r:id="rId3"/>
    <p:sldId id="264" r:id="rId4"/>
    <p:sldId id="304" r:id="rId5"/>
    <p:sldId id="262" r:id="rId6"/>
    <p:sldId id="263" r:id="rId7"/>
    <p:sldId id="265" r:id="rId8"/>
    <p:sldId id="280" r:id="rId9"/>
    <p:sldId id="281" r:id="rId10"/>
    <p:sldId id="282" r:id="rId11"/>
    <p:sldId id="299" r:id="rId12"/>
    <p:sldId id="300" r:id="rId13"/>
    <p:sldId id="279" r:id="rId14"/>
    <p:sldId id="295" r:id="rId15"/>
    <p:sldId id="296" r:id="rId16"/>
    <p:sldId id="283" r:id="rId17"/>
    <p:sldId id="284" r:id="rId18"/>
    <p:sldId id="297" r:id="rId19"/>
    <p:sldId id="298" r:id="rId20"/>
    <p:sldId id="273" r:id="rId21"/>
    <p:sldId id="301" r:id="rId22"/>
    <p:sldId id="302" r:id="rId23"/>
    <p:sldId id="274" r:id="rId24"/>
    <p:sldId id="272" r:id="rId25"/>
    <p:sldId id="287" r:id="rId26"/>
    <p:sldId id="285" r:id="rId27"/>
    <p:sldId id="286" r:id="rId28"/>
    <p:sldId id="288" r:id="rId29"/>
    <p:sldId id="291" r:id="rId30"/>
    <p:sldId id="292" r:id="rId31"/>
    <p:sldId id="293" r:id="rId32"/>
    <p:sldId id="276" r:id="rId33"/>
    <p:sldId id="268" r:id="rId34"/>
    <p:sldId id="289" r:id="rId35"/>
    <p:sldId id="303" r:id="rId36"/>
    <p:sldId id="271" r:id="rId37"/>
    <p:sldId id="277" r:id="rId38"/>
    <p:sldId id="290" r:id="rId39"/>
    <p:sldId id="305" r:id="rId40"/>
    <p:sldId id="278" r:id="rId4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>
          <p15:clr>
            <a:srgbClr val="A4A3A4"/>
          </p15:clr>
        </p15:guide>
        <p15:guide id="2" pos="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Fra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666666"/>
    <a:srgbClr val="B70F20"/>
    <a:srgbClr val="B20533"/>
    <a:srgbClr val="5F5D5C"/>
    <a:srgbClr val="BB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6" autoAdjust="0"/>
    <p:restoredTop sz="86286" autoAdjust="0"/>
  </p:normalViewPr>
  <p:slideViewPr>
    <p:cSldViewPr snapToGrid="0" snapToObjects="1">
      <p:cViewPr>
        <p:scale>
          <a:sx n="100" d="100"/>
          <a:sy n="100" d="100"/>
        </p:scale>
        <p:origin x="720" y="1315"/>
      </p:cViewPr>
      <p:guideLst>
        <p:guide orient="horz" pos="1008"/>
        <p:guide pos="873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9A718-5309-41B9-9445-2FD3214748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FD5F8D-1B72-4BD5-8C5A-A66F12831B4B}">
      <dgm:prSet phldrT="[Text]"/>
      <dgm:spPr>
        <a:solidFill>
          <a:srgbClr val="B70F20"/>
        </a:solidFill>
      </dgm:spPr>
      <dgm:t>
        <a:bodyPr/>
        <a:lstStyle/>
        <a:p>
          <a:r>
            <a:rPr lang="en-US" dirty="0" smtClean="0"/>
            <a:t>“Point” Person</a:t>
          </a:r>
          <a:endParaRPr lang="en-US" dirty="0"/>
        </a:p>
      </dgm:t>
    </dgm:pt>
    <dgm:pt modelId="{90D5B7CB-77CE-4C60-B442-8BDA4C44C439}" type="parTrans" cxnId="{19F1DB9A-9B62-4D0D-8372-40C6A3C27AA0}">
      <dgm:prSet/>
      <dgm:spPr/>
      <dgm:t>
        <a:bodyPr/>
        <a:lstStyle/>
        <a:p>
          <a:endParaRPr lang="en-US"/>
        </a:p>
      </dgm:t>
    </dgm:pt>
    <dgm:pt modelId="{72F87B33-7FF7-4291-BD54-1193340372F8}" type="sibTrans" cxnId="{19F1DB9A-9B62-4D0D-8372-40C6A3C27AA0}">
      <dgm:prSet/>
      <dgm:spPr/>
      <dgm:t>
        <a:bodyPr/>
        <a:lstStyle/>
        <a:p>
          <a:endParaRPr lang="en-US"/>
        </a:p>
      </dgm:t>
    </dgm:pt>
    <dgm:pt modelId="{E93CF5CE-26E4-4FD2-8DC8-5E9E9682E310}">
      <dgm:prSet phldrT="[Text]"/>
      <dgm:spPr/>
      <dgm:t>
        <a:bodyPr/>
        <a:lstStyle/>
        <a:p>
          <a:r>
            <a:rPr lang="en-US" dirty="0" smtClean="0"/>
            <a:t>Admissions</a:t>
          </a:r>
          <a:endParaRPr lang="en-US" dirty="0"/>
        </a:p>
      </dgm:t>
    </dgm:pt>
    <dgm:pt modelId="{C8591862-A75E-4EA8-ADDE-9448C8521EDE}" type="parTrans" cxnId="{5A94529C-DE82-4102-9B90-5BB564D185A5}">
      <dgm:prSet/>
      <dgm:spPr/>
      <dgm:t>
        <a:bodyPr/>
        <a:lstStyle/>
        <a:p>
          <a:endParaRPr lang="en-US"/>
        </a:p>
      </dgm:t>
    </dgm:pt>
    <dgm:pt modelId="{E5838A85-7013-4D2A-BC3A-8868559BFD9A}" type="sibTrans" cxnId="{5A94529C-DE82-4102-9B90-5BB564D185A5}">
      <dgm:prSet/>
      <dgm:spPr/>
      <dgm:t>
        <a:bodyPr/>
        <a:lstStyle/>
        <a:p>
          <a:endParaRPr lang="en-US"/>
        </a:p>
      </dgm:t>
    </dgm:pt>
    <dgm:pt modelId="{434824E6-451D-4BFB-9D1C-CEEE78E35210}">
      <dgm:prSet phldrT="[Text]"/>
      <dgm:spPr/>
      <dgm:t>
        <a:bodyPr/>
        <a:lstStyle/>
        <a:p>
          <a:r>
            <a:rPr lang="en-US" dirty="0" smtClean="0"/>
            <a:t>Registrar</a:t>
          </a:r>
          <a:endParaRPr lang="en-US" dirty="0"/>
        </a:p>
      </dgm:t>
    </dgm:pt>
    <dgm:pt modelId="{7287C047-97F4-4B85-9B51-89DEE6D7FBA0}" type="parTrans" cxnId="{91B3F37E-6E96-46A8-A8F6-8E787B38AD9F}">
      <dgm:prSet/>
      <dgm:spPr/>
      <dgm:t>
        <a:bodyPr/>
        <a:lstStyle/>
        <a:p>
          <a:endParaRPr lang="en-US"/>
        </a:p>
      </dgm:t>
    </dgm:pt>
    <dgm:pt modelId="{FD1FEE37-17DD-4992-8959-4478C7D5FC75}" type="sibTrans" cxnId="{91B3F37E-6E96-46A8-A8F6-8E787B38AD9F}">
      <dgm:prSet/>
      <dgm:spPr/>
      <dgm:t>
        <a:bodyPr/>
        <a:lstStyle/>
        <a:p>
          <a:endParaRPr lang="en-US"/>
        </a:p>
      </dgm:t>
    </dgm:pt>
    <dgm:pt modelId="{B999ABED-34C1-42B9-BBFB-783177B5A39E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Party Servicers</a:t>
          </a:r>
          <a:endParaRPr lang="en-US" dirty="0"/>
        </a:p>
      </dgm:t>
    </dgm:pt>
    <dgm:pt modelId="{6A16923A-2846-40B6-BB99-F215D7FE9C44}" type="parTrans" cxnId="{2D145806-E4BB-4844-8E0A-4776698ACD31}">
      <dgm:prSet/>
      <dgm:spPr/>
      <dgm:t>
        <a:bodyPr/>
        <a:lstStyle/>
        <a:p>
          <a:endParaRPr lang="en-US"/>
        </a:p>
      </dgm:t>
    </dgm:pt>
    <dgm:pt modelId="{83C97444-55E9-4049-9D09-D1CF9184E8E8}" type="sibTrans" cxnId="{2D145806-E4BB-4844-8E0A-4776698ACD31}">
      <dgm:prSet/>
      <dgm:spPr/>
      <dgm:t>
        <a:bodyPr/>
        <a:lstStyle/>
        <a:p>
          <a:endParaRPr lang="en-US"/>
        </a:p>
      </dgm:t>
    </dgm:pt>
    <dgm:pt modelId="{5FC520EA-D504-4AF5-B23B-71BB72ADACC5}">
      <dgm:prSet/>
      <dgm:spPr/>
      <dgm:t>
        <a:bodyPr/>
        <a:lstStyle/>
        <a:p>
          <a:r>
            <a:rPr lang="en-US" dirty="0" smtClean="0"/>
            <a:t>Financial Aid</a:t>
          </a:r>
          <a:endParaRPr lang="en-US" dirty="0"/>
        </a:p>
      </dgm:t>
    </dgm:pt>
    <dgm:pt modelId="{3094A0EA-837C-4B2F-BBB8-3E6251B7F0C4}" type="parTrans" cxnId="{F175BA23-530C-4593-BAED-BCC324D2D1C6}">
      <dgm:prSet/>
      <dgm:spPr/>
      <dgm:t>
        <a:bodyPr/>
        <a:lstStyle/>
        <a:p>
          <a:endParaRPr lang="en-US"/>
        </a:p>
      </dgm:t>
    </dgm:pt>
    <dgm:pt modelId="{7EA2D368-90FA-49C4-B183-4EAFD48837D6}" type="sibTrans" cxnId="{F175BA23-530C-4593-BAED-BCC324D2D1C6}">
      <dgm:prSet/>
      <dgm:spPr/>
      <dgm:t>
        <a:bodyPr/>
        <a:lstStyle/>
        <a:p>
          <a:endParaRPr lang="en-US"/>
        </a:p>
      </dgm:t>
    </dgm:pt>
    <dgm:pt modelId="{BCAE475F-7A20-434B-89FC-9D08A80A7C0B}">
      <dgm:prSet/>
      <dgm:spPr/>
      <dgm:t>
        <a:bodyPr/>
        <a:lstStyle/>
        <a:p>
          <a:r>
            <a:rPr lang="en-US" dirty="0" smtClean="0"/>
            <a:t>President’s Office</a:t>
          </a:r>
          <a:endParaRPr lang="en-US" dirty="0"/>
        </a:p>
      </dgm:t>
    </dgm:pt>
    <dgm:pt modelId="{0911F1B1-93DD-4C2E-9847-7B17F8872123}" type="parTrans" cxnId="{EF8D5239-9EC5-42AD-8071-E91610650E20}">
      <dgm:prSet/>
      <dgm:spPr/>
      <dgm:t>
        <a:bodyPr/>
        <a:lstStyle/>
        <a:p>
          <a:endParaRPr lang="en-US"/>
        </a:p>
      </dgm:t>
    </dgm:pt>
    <dgm:pt modelId="{DA833A44-B750-41FC-A8D7-364EC4BDE2EC}" type="sibTrans" cxnId="{EF8D5239-9EC5-42AD-8071-E91610650E20}">
      <dgm:prSet/>
      <dgm:spPr/>
      <dgm:t>
        <a:bodyPr/>
        <a:lstStyle/>
        <a:p>
          <a:endParaRPr lang="en-US"/>
        </a:p>
      </dgm:t>
    </dgm:pt>
    <dgm:pt modelId="{DBE98A3F-EC90-4DAE-BEC2-6FF0C626B82F}">
      <dgm:prSet/>
      <dgm:spPr/>
      <dgm:t>
        <a:bodyPr/>
        <a:lstStyle/>
        <a:p>
          <a:r>
            <a:rPr lang="en-US" dirty="0" smtClean="0"/>
            <a:t>Bursar</a:t>
          </a:r>
          <a:endParaRPr lang="en-US" dirty="0"/>
        </a:p>
      </dgm:t>
    </dgm:pt>
    <dgm:pt modelId="{0DE42A00-86BE-4951-884D-C0E7A32CA264}" type="parTrans" cxnId="{10B71429-4BCE-445B-9399-C4F929ACC76D}">
      <dgm:prSet/>
      <dgm:spPr/>
      <dgm:t>
        <a:bodyPr/>
        <a:lstStyle/>
        <a:p>
          <a:endParaRPr lang="en-US"/>
        </a:p>
      </dgm:t>
    </dgm:pt>
    <dgm:pt modelId="{C99165A4-22B6-4E2B-BFEE-37C5A28C5FDC}" type="sibTrans" cxnId="{10B71429-4BCE-445B-9399-C4F929ACC76D}">
      <dgm:prSet/>
      <dgm:spPr/>
      <dgm:t>
        <a:bodyPr/>
        <a:lstStyle/>
        <a:p>
          <a:endParaRPr lang="en-US"/>
        </a:p>
      </dgm:t>
    </dgm:pt>
    <dgm:pt modelId="{E26D6725-7E0E-4DEA-9838-BDFDC6070BD7}" type="pres">
      <dgm:prSet presAssocID="{3719A718-5309-41B9-9445-2FD3214748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21FD6-1D7C-4D47-908C-C5C2FAA24A45}" type="pres">
      <dgm:prSet presAssocID="{0DFD5F8D-1B72-4BD5-8C5A-A66F12831B4B}" presName="centerShape" presStyleLbl="node0" presStyleIdx="0" presStyleCnt="1"/>
      <dgm:spPr/>
      <dgm:t>
        <a:bodyPr/>
        <a:lstStyle/>
        <a:p>
          <a:endParaRPr lang="en-US"/>
        </a:p>
      </dgm:t>
    </dgm:pt>
    <dgm:pt modelId="{D4DD7DE1-7244-427E-BEB9-36FA0F05BACC}" type="pres">
      <dgm:prSet presAssocID="{C8591862-A75E-4EA8-ADDE-9448C8521EDE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4229AC6B-D9DC-4449-910D-D14897BC3233}" type="pres">
      <dgm:prSet presAssocID="{E93CF5CE-26E4-4FD2-8DC8-5E9E9682E3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FFF4-4113-4B6A-9136-D7EEE29EDFDD}" type="pres">
      <dgm:prSet presAssocID="{3094A0EA-837C-4B2F-BBB8-3E6251B7F0C4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EAC8D493-5A25-48CF-9087-A8BD4C04D1CC}" type="pres">
      <dgm:prSet presAssocID="{5FC520EA-D504-4AF5-B23B-71BB72ADACC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3ECEA-7649-4BFB-9582-EF4B4C3420E3}" type="pres">
      <dgm:prSet presAssocID="{0911F1B1-93DD-4C2E-9847-7B17F8872123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D62BE54C-7510-427E-BB65-735A6E4EBCD2}" type="pres">
      <dgm:prSet presAssocID="{BCAE475F-7A20-434B-89FC-9D08A80A7C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6814C-3DB2-4BCA-A346-A38DFA70DDCF}" type="pres">
      <dgm:prSet presAssocID="{0DE42A00-86BE-4951-884D-C0E7A32CA264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2C53CB42-BCF8-4A4E-8008-51ABEC0AFB69}" type="pres">
      <dgm:prSet presAssocID="{DBE98A3F-EC90-4DAE-BEC2-6FF0C626B8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F3F6E-3520-4753-BAA0-51A9CF43A05F}" type="pres">
      <dgm:prSet presAssocID="{7287C047-97F4-4B85-9B51-89DEE6D7FBA0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B6DBB51F-4BF0-4235-A707-A55AEEA2D904}" type="pres">
      <dgm:prSet presAssocID="{434824E6-451D-4BFB-9D1C-CEEE78E352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E5D09-EAC3-4CE6-AABD-8267CE6D8268}" type="pres">
      <dgm:prSet presAssocID="{6A16923A-2846-40B6-BB99-F215D7FE9C44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73946DC9-2449-4529-8A5B-9D08116135A6}" type="pres">
      <dgm:prSet presAssocID="{B999ABED-34C1-42B9-BBFB-783177B5A39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75BA23-530C-4593-BAED-BCC324D2D1C6}" srcId="{0DFD5F8D-1B72-4BD5-8C5A-A66F12831B4B}" destId="{5FC520EA-D504-4AF5-B23B-71BB72ADACC5}" srcOrd="1" destOrd="0" parTransId="{3094A0EA-837C-4B2F-BBB8-3E6251B7F0C4}" sibTransId="{7EA2D368-90FA-49C4-B183-4EAFD48837D6}"/>
    <dgm:cxn modelId="{1F10A63C-7DEF-4BCE-977B-873382DCD7B4}" type="presOf" srcId="{DBE98A3F-EC90-4DAE-BEC2-6FF0C626B82F}" destId="{2C53CB42-BCF8-4A4E-8008-51ABEC0AFB69}" srcOrd="0" destOrd="0" presId="urn:microsoft.com/office/officeart/2005/8/layout/radial4"/>
    <dgm:cxn modelId="{A9BF6D75-CFC4-4069-A338-D23AF2B23BF1}" type="presOf" srcId="{0DFD5F8D-1B72-4BD5-8C5A-A66F12831B4B}" destId="{71521FD6-1D7C-4D47-908C-C5C2FAA24A45}" srcOrd="0" destOrd="0" presId="urn:microsoft.com/office/officeart/2005/8/layout/radial4"/>
    <dgm:cxn modelId="{19F1DB9A-9B62-4D0D-8372-40C6A3C27AA0}" srcId="{3719A718-5309-41B9-9445-2FD321474863}" destId="{0DFD5F8D-1B72-4BD5-8C5A-A66F12831B4B}" srcOrd="0" destOrd="0" parTransId="{90D5B7CB-77CE-4C60-B442-8BDA4C44C439}" sibTransId="{72F87B33-7FF7-4291-BD54-1193340372F8}"/>
    <dgm:cxn modelId="{91B3F37E-6E96-46A8-A8F6-8E787B38AD9F}" srcId="{0DFD5F8D-1B72-4BD5-8C5A-A66F12831B4B}" destId="{434824E6-451D-4BFB-9D1C-CEEE78E35210}" srcOrd="4" destOrd="0" parTransId="{7287C047-97F4-4B85-9B51-89DEE6D7FBA0}" sibTransId="{FD1FEE37-17DD-4992-8959-4478C7D5FC75}"/>
    <dgm:cxn modelId="{EF8D5239-9EC5-42AD-8071-E91610650E20}" srcId="{0DFD5F8D-1B72-4BD5-8C5A-A66F12831B4B}" destId="{BCAE475F-7A20-434B-89FC-9D08A80A7C0B}" srcOrd="2" destOrd="0" parTransId="{0911F1B1-93DD-4C2E-9847-7B17F8872123}" sibTransId="{DA833A44-B750-41FC-A8D7-364EC4BDE2EC}"/>
    <dgm:cxn modelId="{5A94529C-DE82-4102-9B90-5BB564D185A5}" srcId="{0DFD5F8D-1B72-4BD5-8C5A-A66F12831B4B}" destId="{E93CF5CE-26E4-4FD2-8DC8-5E9E9682E310}" srcOrd="0" destOrd="0" parTransId="{C8591862-A75E-4EA8-ADDE-9448C8521EDE}" sibTransId="{E5838A85-7013-4D2A-BC3A-8868559BFD9A}"/>
    <dgm:cxn modelId="{A70994FA-35A5-4383-8D59-190A41B07422}" type="presOf" srcId="{BCAE475F-7A20-434B-89FC-9D08A80A7C0B}" destId="{D62BE54C-7510-427E-BB65-735A6E4EBCD2}" srcOrd="0" destOrd="0" presId="urn:microsoft.com/office/officeart/2005/8/layout/radial4"/>
    <dgm:cxn modelId="{DDD9A2A0-9B62-4D7D-B700-DDDCE7588D3D}" type="presOf" srcId="{0911F1B1-93DD-4C2E-9847-7B17F8872123}" destId="{1B03ECEA-7649-4BFB-9582-EF4B4C3420E3}" srcOrd="0" destOrd="0" presId="urn:microsoft.com/office/officeart/2005/8/layout/radial4"/>
    <dgm:cxn modelId="{78DEA450-BF6B-45E1-94DD-37DC01EFEDD1}" type="presOf" srcId="{7287C047-97F4-4B85-9B51-89DEE6D7FBA0}" destId="{B57F3F6E-3520-4753-BAA0-51A9CF43A05F}" srcOrd="0" destOrd="0" presId="urn:microsoft.com/office/officeart/2005/8/layout/radial4"/>
    <dgm:cxn modelId="{6549027F-6E6F-4E52-9DC1-9DA2852562B0}" type="presOf" srcId="{5FC520EA-D504-4AF5-B23B-71BB72ADACC5}" destId="{EAC8D493-5A25-48CF-9087-A8BD4C04D1CC}" srcOrd="0" destOrd="0" presId="urn:microsoft.com/office/officeart/2005/8/layout/radial4"/>
    <dgm:cxn modelId="{8FF39ADA-3B13-427F-A72B-A9624564D5EC}" type="presOf" srcId="{E93CF5CE-26E4-4FD2-8DC8-5E9E9682E310}" destId="{4229AC6B-D9DC-4449-910D-D14897BC3233}" srcOrd="0" destOrd="0" presId="urn:microsoft.com/office/officeart/2005/8/layout/radial4"/>
    <dgm:cxn modelId="{FB101008-56B9-49A7-982B-BECCFF4F45F5}" type="presOf" srcId="{0DE42A00-86BE-4951-884D-C0E7A32CA264}" destId="{0706814C-3DB2-4BCA-A346-A38DFA70DDCF}" srcOrd="0" destOrd="0" presId="urn:microsoft.com/office/officeart/2005/8/layout/radial4"/>
    <dgm:cxn modelId="{73416121-C006-43DB-8D27-B22CE2AD1B81}" type="presOf" srcId="{434824E6-451D-4BFB-9D1C-CEEE78E35210}" destId="{B6DBB51F-4BF0-4235-A707-A55AEEA2D904}" srcOrd="0" destOrd="0" presId="urn:microsoft.com/office/officeart/2005/8/layout/radial4"/>
    <dgm:cxn modelId="{4BC43C67-3E1A-43CF-9FBB-C83225C9003D}" type="presOf" srcId="{B999ABED-34C1-42B9-BBFB-783177B5A39E}" destId="{73946DC9-2449-4529-8A5B-9D08116135A6}" srcOrd="0" destOrd="0" presId="urn:microsoft.com/office/officeart/2005/8/layout/radial4"/>
    <dgm:cxn modelId="{0528A939-2018-4020-9F78-9F29C026E7B2}" type="presOf" srcId="{3094A0EA-837C-4B2F-BBB8-3E6251B7F0C4}" destId="{7EA1FFF4-4113-4B6A-9136-D7EEE29EDFDD}" srcOrd="0" destOrd="0" presId="urn:microsoft.com/office/officeart/2005/8/layout/radial4"/>
    <dgm:cxn modelId="{2D145806-E4BB-4844-8E0A-4776698ACD31}" srcId="{0DFD5F8D-1B72-4BD5-8C5A-A66F12831B4B}" destId="{B999ABED-34C1-42B9-BBFB-783177B5A39E}" srcOrd="5" destOrd="0" parTransId="{6A16923A-2846-40B6-BB99-F215D7FE9C44}" sibTransId="{83C97444-55E9-4049-9D09-D1CF9184E8E8}"/>
    <dgm:cxn modelId="{4A31BBBE-EBE1-4A00-99D0-57A410C7E3A9}" type="presOf" srcId="{C8591862-A75E-4EA8-ADDE-9448C8521EDE}" destId="{D4DD7DE1-7244-427E-BEB9-36FA0F05BACC}" srcOrd="0" destOrd="0" presId="urn:microsoft.com/office/officeart/2005/8/layout/radial4"/>
    <dgm:cxn modelId="{E9FA284E-67F4-4898-8127-9F07FC829FAF}" type="presOf" srcId="{6A16923A-2846-40B6-BB99-F215D7FE9C44}" destId="{397E5D09-EAC3-4CE6-AABD-8267CE6D8268}" srcOrd="0" destOrd="0" presId="urn:microsoft.com/office/officeart/2005/8/layout/radial4"/>
    <dgm:cxn modelId="{08486992-C1BB-4178-B4C3-9C038B30EC30}" type="presOf" srcId="{3719A718-5309-41B9-9445-2FD321474863}" destId="{E26D6725-7E0E-4DEA-9838-BDFDC6070BD7}" srcOrd="0" destOrd="0" presId="urn:microsoft.com/office/officeart/2005/8/layout/radial4"/>
    <dgm:cxn modelId="{10B71429-4BCE-445B-9399-C4F929ACC76D}" srcId="{0DFD5F8D-1B72-4BD5-8C5A-A66F12831B4B}" destId="{DBE98A3F-EC90-4DAE-BEC2-6FF0C626B82F}" srcOrd="3" destOrd="0" parTransId="{0DE42A00-86BE-4951-884D-C0E7A32CA264}" sibTransId="{C99165A4-22B6-4E2B-BFEE-37C5A28C5FDC}"/>
    <dgm:cxn modelId="{018F836F-EA7A-445D-9502-9DF8B8571623}" type="presParOf" srcId="{E26D6725-7E0E-4DEA-9838-BDFDC6070BD7}" destId="{71521FD6-1D7C-4D47-908C-C5C2FAA24A45}" srcOrd="0" destOrd="0" presId="urn:microsoft.com/office/officeart/2005/8/layout/radial4"/>
    <dgm:cxn modelId="{994CB4E3-A4A5-4984-B2E5-19F79A176D64}" type="presParOf" srcId="{E26D6725-7E0E-4DEA-9838-BDFDC6070BD7}" destId="{D4DD7DE1-7244-427E-BEB9-36FA0F05BACC}" srcOrd="1" destOrd="0" presId="urn:microsoft.com/office/officeart/2005/8/layout/radial4"/>
    <dgm:cxn modelId="{8654E601-691C-4A90-AAB0-7D0F54AA8062}" type="presParOf" srcId="{E26D6725-7E0E-4DEA-9838-BDFDC6070BD7}" destId="{4229AC6B-D9DC-4449-910D-D14897BC3233}" srcOrd="2" destOrd="0" presId="urn:microsoft.com/office/officeart/2005/8/layout/radial4"/>
    <dgm:cxn modelId="{D6C757DE-4242-4668-A1A3-3809EEA39605}" type="presParOf" srcId="{E26D6725-7E0E-4DEA-9838-BDFDC6070BD7}" destId="{7EA1FFF4-4113-4B6A-9136-D7EEE29EDFDD}" srcOrd="3" destOrd="0" presId="urn:microsoft.com/office/officeart/2005/8/layout/radial4"/>
    <dgm:cxn modelId="{E06CA61F-BEA8-4932-B4F6-BCC9A9A0E810}" type="presParOf" srcId="{E26D6725-7E0E-4DEA-9838-BDFDC6070BD7}" destId="{EAC8D493-5A25-48CF-9087-A8BD4C04D1CC}" srcOrd="4" destOrd="0" presId="urn:microsoft.com/office/officeart/2005/8/layout/radial4"/>
    <dgm:cxn modelId="{378179AF-0C50-45D0-B272-BD68A0A5F707}" type="presParOf" srcId="{E26D6725-7E0E-4DEA-9838-BDFDC6070BD7}" destId="{1B03ECEA-7649-4BFB-9582-EF4B4C3420E3}" srcOrd="5" destOrd="0" presId="urn:microsoft.com/office/officeart/2005/8/layout/radial4"/>
    <dgm:cxn modelId="{FBEA06E9-187C-4E2F-B54F-632BF0DF2408}" type="presParOf" srcId="{E26D6725-7E0E-4DEA-9838-BDFDC6070BD7}" destId="{D62BE54C-7510-427E-BB65-735A6E4EBCD2}" srcOrd="6" destOrd="0" presId="urn:microsoft.com/office/officeart/2005/8/layout/radial4"/>
    <dgm:cxn modelId="{0BEC9B21-7913-473F-BDF3-AB577CA87FFA}" type="presParOf" srcId="{E26D6725-7E0E-4DEA-9838-BDFDC6070BD7}" destId="{0706814C-3DB2-4BCA-A346-A38DFA70DDCF}" srcOrd="7" destOrd="0" presId="urn:microsoft.com/office/officeart/2005/8/layout/radial4"/>
    <dgm:cxn modelId="{04F031E6-BCC4-4C6B-B687-BC08A82A0599}" type="presParOf" srcId="{E26D6725-7E0E-4DEA-9838-BDFDC6070BD7}" destId="{2C53CB42-BCF8-4A4E-8008-51ABEC0AFB69}" srcOrd="8" destOrd="0" presId="urn:microsoft.com/office/officeart/2005/8/layout/radial4"/>
    <dgm:cxn modelId="{AA6E1FB4-CB20-4897-9F43-C5CF57C1308F}" type="presParOf" srcId="{E26D6725-7E0E-4DEA-9838-BDFDC6070BD7}" destId="{B57F3F6E-3520-4753-BAA0-51A9CF43A05F}" srcOrd="9" destOrd="0" presId="urn:microsoft.com/office/officeart/2005/8/layout/radial4"/>
    <dgm:cxn modelId="{1AADE936-8163-46F8-91CA-C2A81B9E0E36}" type="presParOf" srcId="{E26D6725-7E0E-4DEA-9838-BDFDC6070BD7}" destId="{B6DBB51F-4BF0-4235-A707-A55AEEA2D904}" srcOrd="10" destOrd="0" presId="urn:microsoft.com/office/officeart/2005/8/layout/radial4"/>
    <dgm:cxn modelId="{0157D76A-EAC2-4413-B862-729BA668BD73}" type="presParOf" srcId="{E26D6725-7E0E-4DEA-9838-BDFDC6070BD7}" destId="{397E5D09-EAC3-4CE6-AABD-8267CE6D8268}" srcOrd="11" destOrd="0" presId="urn:microsoft.com/office/officeart/2005/8/layout/radial4"/>
    <dgm:cxn modelId="{4E3EBBBB-6BA9-4C69-A2B7-B05727231554}" type="presParOf" srcId="{E26D6725-7E0E-4DEA-9838-BDFDC6070BD7}" destId="{73946DC9-2449-4529-8A5B-9D08116135A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4ECA-E04C-4C00-8DCB-3A8D60790328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CC9B4-48A1-4D55-BD57-DB49FE179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B959-555D-EE4C-B8C6-22D559E6882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0F3DC-89DB-B24A-B7C7-5F812F713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idx="12"/>
          </p:nvPr>
        </p:nvSpPr>
        <p:spPr>
          <a:xfrm>
            <a:off x="3886203" y="8925356"/>
            <a:ext cx="2971799" cy="371044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spAutoFit/>
          </a:bodyPr>
          <a:lstStyle/>
          <a:p>
            <a:pPr algn="r">
              <a:buSzPct val="25000"/>
            </a:pPr>
            <a:r>
              <a:rPr sz="1800"/>
              <a:t> </a:t>
            </a:r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914403" y="4415793"/>
            <a:ext cx="5029199" cy="2310037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spAutoFit/>
          </a:bodyPr>
          <a:lstStyle/>
          <a:p>
            <a:r>
              <a:rPr lang="en-US" b="1" u="none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My</a:t>
            </a:r>
            <a:r>
              <a:rPr lang="en-US" b="0" u="none" baseline="0" dirty="0" smtClean="0"/>
              <a:t> background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Resume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OSU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64,000 students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50,000 receive 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$1 Billion total 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Over $500 Million in federal student aid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Columbus Campus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5 Extended Campuses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Grad/Professional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baseline="0" dirty="0" smtClean="0"/>
              <a:t>Law, Med, Vet Med, Dental, Pharmacy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6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914403" y="6321076"/>
            <a:ext cx="5029199" cy="37281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914403" y="6321076"/>
            <a:ext cx="5029199" cy="37281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47261" y="3702276"/>
            <a:ext cx="5888935" cy="5605011"/>
          </a:xfrm>
          <a:prstGeom prst="rect">
            <a:avLst/>
          </a:prstGeom>
        </p:spPr>
        <p:txBody>
          <a:bodyPr wrap="square" lIns="93162" tIns="93162" rIns="93162" bIns="93162" anchor="ctr" anchorCtr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sz="1100" dirty="0" smtClean="0"/>
              <a:t>Stay calm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At OSU for 5 months when we received notice – December 22</a:t>
            </a:r>
            <a:r>
              <a:rPr lang="en-US" sz="1100" baseline="30000" dirty="0" smtClean="0"/>
              <a:t>nd</a:t>
            </a:r>
            <a:endParaRPr lang="en-US" sz="110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Occurred during week of move to new office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dirty="0" smtClean="0"/>
              <a:t>I argued for and received assistance to</a:t>
            </a:r>
            <a:r>
              <a:rPr lang="en-US" sz="1100" baseline="0" dirty="0" smtClean="0"/>
              <a:t> bring in experts to help us prepare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What to expect and how to prepare – prior 30 years with no program reviews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2"/>
            </a:pPr>
            <a:r>
              <a:rPr lang="en-US" sz="1100" baseline="0" dirty="0" smtClean="0"/>
              <a:t>Single Point of Contact – very helpful to keep track of information exchange</a:t>
            </a:r>
          </a:p>
          <a:p>
            <a:pPr marL="228600" lvl="0" indent="-228600">
              <a:buFont typeface="Arial" panose="020B0604020202020204" pitchFamily="34" charset="0"/>
              <a:buAutoNum type="arabicParenR" startAt="2"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2"/>
            </a:pPr>
            <a:r>
              <a:rPr lang="en-US" sz="1100" baseline="0" dirty="0" smtClean="0"/>
              <a:t>OK to ask for clarification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If you don’t understand, you might not answer correct question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4"/>
            </a:pPr>
            <a:r>
              <a:rPr lang="en-US" sz="1100" baseline="0" dirty="0" smtClean="0"/>
              <a:t>Be nice to auditors – provide a reasonable working space and accommodations</a:t>
            </a:r>
          </a:p>
          <a:p>
            <a:pPr marL="228600" lvl="0" indent="-228600">
              <a:buFont typeface="Arial" panose="020B0604020202020204" pitchFamily="34" charset="0"/>
              <a:buAutoNum type="arabicParenR" startAt="4"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4"/>
            </a:pPr>
            <a:r>
              <a:rPr lang="en-US" sz="1100" baseline="0" dirty="0" smtClean="0"/>
              <a:t>Respond promptly to requests</a:t>
            </a:r>
          </a:p>
          <a:p>
            <a:pPr marL="228600" lvl="0" indent="-228600">
              <a:buFont typeface="Arial" panose="020B0604020202020204" pitchFamily="34" charset="0"/>
              <a:buAutoNum type="arabicParenR" startAt="4"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4"/>
            </a:pPr>
            <a:r>
              <a:rPr lang="en-US" sz="1100" baseline="0" dirty="0" smtClean="0"/>
              <a:t>Don’t ask the unasked question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Don’t broaden the scope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OSU Work study question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7"/>
            </a:pPr>
            <a:r>
              <a:rPr lang="en-US" sz="1100" baseline="0" dirty="0" smtClean="0"/>
              <a:t>You can challenge finding prior to issuing final report</a:t>
            </a:r>
            <a:endParaRPr lang="en-US" sz="1100" baseline="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Remember, documents and processes are subject to interpretation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A-133 we successfully challenged several potential findings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New audit firm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1</a:t>
            </a:r>
            <a:r>
              <a:rPr lang="en-US" sz="1100" baseline="30000" dirty="0" smtClean="0"/>
              <a:t>st</a:t>
            </a:r>
            <a:r>
              <a:rPr lang="en-US" sz="1100" baseline="0" dirty="0" smtClean="0"/>
              <a:t> time Title IV audit for the auditor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We cut our “exception” listing by 50%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100" baseline="0" dirty="0" smtClean="0"/>
          </a:p>
          <a:p>
            <a:pPr marL="228600" lvl="0" indent="-228600">
              <a:buFont typeface="Arial" panose="020B0604020202020204" pitchFamily="34" charset="0"/>
              <a:buAutoNum type="arabicParenR" startAt="8"/>
            </a:pPr>
            <a:r>
              <a:rPr lang="en-US" sz="1100" baseline="0" dirty="0" smtClean="0"/>
              <a:t>Each case is a separate finding, even if it is a repeated error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Our example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“Date of determination” misinterpretation, same error but more than one student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baseline="0" dirty="0" smtClean="0"/>
              <a:t>Counted as multiple errors</a:t>
            </a: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228600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75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6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idx="12"/>
          </p:nvPr>
        </p:nvSpPr>
        <p:spPr>
          <a:xfrm>
            <a:off x="3886203" y="8925356"/>
            <a:ext cx="2971799" cy="371044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spAutoFit/>
          </a:bodyPr>
          <a:lstStyle/>
          <a:p>
            <a:pPr algn="r">
              <a:buSzPct val="25000"/>
            </a:pPr>
            <a:r>
              <a:rPr sz="1800"/>
              <a:t> </a:t>
            </a: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14403" y="4415793"/>
            <a:ext cx="5029199" cy="278711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3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4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914403" y="6321076"/>
            <a:ext cx="5029199" cy="37281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894522" y="4495801"/>
            <a:ext cx="5029199" cy="2588801"/>
          </a:xfrm>
          <a:prstGeom prst="rect">
            <a:avLst/>
          </a:prstGeom>
        </p:spPr>
        <p:txBody>
          <a:bodyPr lIns="93162" tIns="93162" rIns="93162" bIns="93162" anchor="ctr" anchorCtr="0">
            <a:spAutoFit/>
          </a:bodyPr>
          <a:lstStyle/>
          <a:p>
            <a:r>
              <a:rPr lang="en-US" b="1" dirty="0" smtClean="0"/>
              <a:t>Audit Opinion Cited</a:t>
            </a:r>
            <a:r>
              <a:rPr lang="en-US" b="1" baseline="0" dirty="0" smtClean="0"/>
              <a:t> Audit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Verification Violations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Pell Over/Under Payments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Student Credit Balance Deficiencies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Stale-dated checks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baseline="0" dirty="0" smtClean="0"/>
              <a:t>Student Status Confirmation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Not filed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Not Retained for Five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Inaccurate</a:t>
            </a:r>
            <a:endParaRPr b="0"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Program Review</a:t>
            </a:r>
            <a:endParaRPr lang="en-US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Verification and R2T4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Calculations tied to dates of attendance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SAP tied to calendar dates</a:t>
            </a:r>
            <a:r>
              <a:rPr lang="en-US" b="0" baseline="0" dirty="0" smtClean="0"/>
              <a:t> and grades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Entrance/Exit – SFA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Administrative Capability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How many findings/repeat findings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Consumer Information – Stewardship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Who is responsible for what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Student Loan Eligibility – Calendar dates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First and last dates of Academic period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6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6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894522" y="4724400"/>
            <a:ext cx="5029199" cy="1865526"/>
          </a:xfrm>
          <a:prstGeom prst="rect">
            <a:avLst/>
          </a:prstGeom>
        </p:spPr>
        <p:txBody>
          <a:bodyPr lIns="93162" tIns="93162" rIns="93162" bIns="93162" anchor="ctr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Return of Title IV Funds Made Late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Return to Title IV Calculation Errors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Entrance / Exit Counseling Deficiencies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Verification Violations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Pell Grant Over / Underpayments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0019"/>
              </a:buClr>
              <a:buSzPct val="98958"/>
              <a:buFont typeface="Arial"/>
              <a:buChar char="•"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  <a:rtl val="0"/>
              </a:rPr>
              <a:t>Student Credit Balance Deficiencies</a:t>
            </a:r>
          </a:p>
          <a:p>
            <a:endParaRPr b="1"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14403" y="6321076"/>
            <a:ext cx="5029199" cy="37281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Why Review?</a:t>
            </a:r>
            <a:endParaRPr lang="en-US" b="0" u="non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Student Aid is a $90 Billion enterprise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All supported by federal taxpayers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Incredibly complex and perhaps over regulated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Zero tolerance for error</a:t>
            </a:r>
            <a:endParaRPr lang="en-US" b="1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6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914403" y="6321076"/>
            <a:ext cx="5029199" cy="372810"/>
          </a:xfrm>
          <a:prstGeom prst="rect">
            <a:avLst/>
          </a:prstGeom>
        </p:spPr>
        <p:txBody>
          <a:bodyPr lIns="93162" tIns="93162" rIns="93162" bIns="93162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5436" y="5777769"/>
            <a:ext cx="5198165" cy="3728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1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0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5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0F3DC-89DB-B24A-B7C7-5F812F713A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3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265488"/>
            <a:ext cx="9144000" cy="2335212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30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925"/>
            <a:ext cx="7620000" cy="6492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1CEF607B-A47E-422C-9BEF-122CCDB7C526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6692" y="1179513"/>
            <a:ext cx="7994734" cy="31591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50000"/>
              </a:lnSpc>
              <a:spcBef>
                <a:spcPts val="0"/>
              </a:spcBef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66066" y="1781281"/>
            <a:ext cx="8595360" cy="48006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 marL="225425" indent="-225425"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461963" indent="-236538">
              <a:buClr>
                <a:srgbClr val="BB003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801688" indent="-339725">
              <a:buClr>
                <a:srgbClr val="BB0032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 marL="1027113" indent="-225425">
              <a:buClr>
                <a:srgbClr val="BB003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83046" y="26985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Enrollment Services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6692" y="1179513"/>
            <a:ext cx="7994734" cy="31591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50000"/>
              </a:lnSpc>
              <a:spcBef>
                <a:spcPts val="0"/>
              </a:spcBef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66067" y="1773332"/>
            <a:ext cx="4251960" cy="4800600"/>
          </a:xfrm>
          <a:prstGeom prst="rect">
            <a:avLst/>
          </a:prstGeom>
        </p:spPr>
        <p:txBody>
          <a:bodyPr/>
          <a:lstStyle>
            <a:lvl1pPr marL="0" indent="1588">
              <a:defRPr sz="3000">
                <a:solidFill>
                  <a:schemeClr val="tx1"/>
                </a:solidFill>
              </a:defRPr>
            </a:lvl1pPr>
            <a:lvl2pPr marL="225425" indent="-225425">
              <a:buClr>
                <a:srgbClr val="BB003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461963" indent="-236538">
              <a:buClr>
                <a:srgbClr val="BB003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801688" indent="-339725">
              <a:buClr>
                <a:srgbClr val="BB0032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 marL="1027113" indent="-225425">
              <a:buClr>
                <a:srgbClr val="BB003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83046" y="26985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Enrollment Services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4609466" y="1773332"/>
            <a:ext cx="4251960" cy="4800600"/>
          </a:xfrm>
          <a:prstGeom prst="rect">
            <a:avLst/>
          </a:prstGeom>
        </p:spPr>
        <p:txBody>
          <a:bodyPr/>
          <a:lstStyle>
            <a:lvl1pPr marL="0" indent="1588">
              <a:defRPr sz="3000">
                <a:solidFill>
                  <a:schemeClr val="tx1"/>
                </a:solidFill>
              </a:defRPr>
            </a:lvl1pPr>
            <a:lvl2pPr marL="225425" indent="-225425">
              <a:buClr>
                <a:srgbClr val="BB003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461963" indent="-236538">
              <a:buClr>
                <a:srgbClr val="BB003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801688" indent="-339725">
              <a:buClr>
                <a:srgbClr val="BB0032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 marL="1027113" indent="-225425">
              <a:buClr>
                <a:srgbClr val="BB003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8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FA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66692" y="1179513"/>
            <a:ext cx="7994734" cy="31591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50000"/>
              </a:lnSpc>
              <a:spcBef>
                <a:spcPts val="0"/>
              </a:spcBef>
              <a:defRPr sz="20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66066" y="1781281"/>
            <a:ext cx="8595360" cy="48006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  <a:lvl2pPr marL="225425" indent="-225425"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461963" indent="-236538">
              <a:buClr>
                <a:srgbClr val="BB003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801688" indent="-339725">
              <a:buClr>
                <a:srgbClr val="BB0032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</a:defRPr>
            </a:lvl4pPr>
            <a:lvl5pPr marL="1027113" indent="-225425">
              <a:buClr>
                <a:srgbClr val="BB003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83046" y="26985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Enrollment Services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219200" cy="2952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08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Enrollment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907" y="6281520"/>
            <a:ext cx="2360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cap="small" spc="100" baseline="0" dirty="0" smtClean="0">
                <a:solidFill>
                  <a:srgbClr val="5F5D5C"/>
                </a:solidFill>
                <a:latin typeface="Times New Roman" pitchFamily="18" charset="0"/>
                <a:cs typeface="Times New Roman" pitchFamily="18" charset="0"/>
              </a:rPr>
              <a:t>Enrollment Services</a:t>
            </a:r>
            <a:endParaRPr lang="en-US" sz="1600" b="0" cap="small" spc="100" baseline="0" dirty="0">
              <a:solidFill>
                <a:srgbClr val="5F5D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604270" y="6329226"/>
            <a:ext cx="2103120" cy="0"/>
          </a:xfrm>
          <a:prstGeom prst="line">
            <a:avLst/>
          </a:prstGeom>
          <a:ln>
            <a:solidFill>
              <a:srgbClr val="5F5D5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32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265488"/>
            <a:ext cx="9144000" cy="2335212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 sz="30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9315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914400"/>
            <a:ext cx="91440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algn="ctr">
              <a:defRPr sz="18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Click to insert another picture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083046" y="26985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Enrollment Services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31821" y="1868644"/>
            <a:ext cx="4114800" cy="1828800"/>
          </a:xfrm>
          <a:prstGeom prst="rect">
            <a:avLst/>
          </a:prstGeom>
          <a:solidFill>
            <a:srgbClr val="BB0032"/>
          </a:solidFill>
          <a:ln w="38100">
            <a:solidFill>
              <a:schemeClr val="bg1"/>
            </a:solidFill>
          </a:ln>
        </p:spPr>
        <p:txBody>
          <a:bodyPr lIns="182880" tIns="91440" rIns="182880" bIns="91440" anchor="ctr"/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</a:defRPr>
            </a:lvl1pPr>
            <a:lvl2pPr marL="282575" indent="-223838">
              <a:buClr>
                <a:schemeClr val="bg1"/>
              </a:buClr>
              <a:buFont typeface="Arial" pitchFamily="34" charset="0"/>
              <a:buChar char="•"/>
              <a:defRPr sz="15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06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4AF466F-BDA4-4F18-9C7B-FF0A9A1B0E80}" type="datetime1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6" r:id="rId4"/>
    <p:sldLayoutId id="2147483659" r:id="rId5"/>
    <p:sldLayoutId id="2147483662" r:id="rId6"/>
    <p:sldLayoutId id="2147483663" r:id="rId7"/>
    <p:sldLayoutId id="2147483665" r:id="rId8"/>
    <p:sldLayoutId id="2147483667" r:id="rId9"/>
    <p:sldLayoutId id="2147483668" r:id="rId10"/>
    <p:sldLayoutId id="214748366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7013" indent="-225425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2857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455613" indent="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13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228600" algn="l" defTabSz="457200" rtl="0" eaLnBrk="1" latinLnBrk="0" hangingPunct="1">
        <a:spcBef>
          <a:spcPct val="20000"/>
        </a:spcBef>
        <a:buClr>
          <a:schemeClr val="tx1"/>
        </a:buClr>
        <a:buFont typeface="Wingdings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p.ed.gov/programrevguide/2009ProgramReviewGuid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faa.org/Main/orig/2012/Top_10_Audit_and_Program_Review_Findings.aspx" TargetMode="External"/><Relationship Id="rId7" Type="http://schemas.openxmlformats.org/officeDocument/2006/relationships/hyperlink" Target="http://ifap.ed.gov/fsahandbook/attachments/1112FSAHbkVol2Ch9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nasfaa.org/EntrancePDF.aspx?id=2595" TargetMode="External"/><Relationship Id="rId5" Type="http://schemas.openxmlformats.org/officeDocument/2006/relationships/hyperlink" Target="http://ifap.ed.gov/programrevguide/attachments/2009ProgramReviewGuide.pdf" TargetMode="External"/><Relationship Id="rId4" Type="http://schemas.openxmlformats.org/officeDocument/2006/relationships/hyperlink" Target="http://www.nasfaa.org/complianc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ctrTitle"/>
          </p:nvPr>
        </p:nvSpPr>
        <p:spPr>
          <a:xfrm>
            <a:off x="685800" y="794615"/>
            <a:ext cx="7772400" cy="5078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 err="1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NeASFAA</a:t>
            </a:r>
            <a:r>
              <a:rPr lang="en-US" sz="4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 Fall Training</a:t>
            </a:r>
            <a:br>
              <a:rPr lang="en-US" sz="4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4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4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sz="4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How </a:t>
            </a:r>
            <a:r>
              <a:rPr sz="4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 Survive a Title IV </a:t>
            </a:r>
            <a:r>
              <a:rPr sz="4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Audit</a:t>
            </a:r>
            <a:r>
              <a:rPr lang="en-US" sz="4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 or Program Review</a:t>
            </a:r>
            <a:endParaRPr sz="4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endParaRPr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28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Diane </a:t>
            </a:r>
            <a:r>
              <a:rPr sz="28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Stemper</a:t>
            </a: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Executive </a:t>
            </a:r>
            <a:r>
              <a:rPr lang="en-US" sz="2400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irector</a:t>
            </a:r>
            <a:b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Enrollment Services</a:t>
            </a:r>
            <a:br>
              <a:rPr lang="en-US" sz="2400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400" b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Financial Aid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The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Ohio State 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University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734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Positives of a Program Review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Increase visibility of our complex financial aid world (one campus even received additional staff after their Review)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Raise awareness of Federal Title IV compliance as a campus-wide responsibility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Learn what you are doing right!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Assess and make focused improvements/enhancements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Mitigate liabilities and administrative actions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latin typeface="+mn-lt"/>
              </a:rPr>
              <a:t> 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200" dirty="0" smtClean="0">
              <a:solidFill>
                <a:srgbClr val="BB0000"/>
              </a:solidFill>
            </a:endParaRPr>
          </a:p>
          <a:p>
            <a:pPr algn="ctr"/>
            <a:endParaRPr lang="en-US" sz="3200" dirty="0" smtClean="0">
              <a:solidFill>
                <a:srgbClr val="BB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BB0000"/>
                </a:solidFill>
              </a:rPr>
              <a:t>You’ve Been Selected</a:t>
            </a:r>
            <a:endParaRPr lang="en-US" sz="3200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8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You’ve Received a Letter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Don’t Panic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Remember that auditors and reviewers are financial partners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Read the letter carefully</a:t>
            </a:r>
          </a:p>
          <a:p>
            <a:pPr marL="973138" lvl="3" indent="-285750">
              <a:buFont typeface="Wingdings" panose="05000000000000000000" pitchFamily="2" charset="2"/>
              <a:buChar char="§"/>
            </a:pPr>
            <a:r>
              <a:rPr lang="en-US" sz="2400" dirty="0"/>
              <a:t>Contact the reviewer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Notify senior campus officials immediately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Discuss with staff</a:t>
            </a:r>
          </a:p>
          <a:p>
            <a:pPr marL="969264" lvl="2" indent="-285750">
              <a:spcBef>
                <a:spcPts val="24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Provide overview of what to expect</a:t>
            </a:r>
            <a:endParaRPr lang="en-US" sz="2400" dirty="0"/>
          </a:p>
          <a:p>
            <a:pPr marL="346075" lvl="1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7663" indent="0"/>
            <a:r>
              <a:rPr lang="en-US" sz="2400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6227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7620000" cy="62071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Program Review Timeline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2-4 weeks advanced notice (but sometimes very short notice, especially in cases of serious complaints or adverse media)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Typically 1 week on-campus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Written report 1-6 months later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School response due in 30 days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Final Determination Letter (or, in cases of few or no findings, an expedited Determination Letter)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Appeal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42975"/>
            <a:ext cx="7620000" cy="4800600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BB0000"/>
                </a:solidFill>
              </a:rPr>
              <a:t>PREPARATION</a:t>
            </a:r>
            <a:endParaRPr lang="en-US" sz="3200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557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Institutional Responsibility</a:t>
            </a:r>
            <a:endParaRPr lang="en-US" sz="3200" b="0" dirty="0">
              <a:solidFill>
                <a:srgbClr val="BB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5744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22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86650" cy="63976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How to Prepare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Read the 2009 ED Program Review Guide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hlinkClick r:id="rId3"/>
              </a:rPr>
              <a:t>http://www.ifap.ed.gov/programrevguide/2009ProgramReviewGuide.html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Review the sample file and policy review checklists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Review and prepare for sample student/staff interview questions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Obtain outside help if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63976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C00000"/>
                </a:solidFill>
                <a:latin typeface="+mn-lt"/>
              </a:rPr>
              <a:t>Rally the Resources</a:t>
            </a:r>
            <a:endParaRPr lang="en-US" sz="32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Identify key staff to compile required documents – share the responsibility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Pull files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Conduct individual interviews as needed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Resolve issues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Prepare to provide copies of entire student records (FA files, admission applications, student records, academic transcripts, student account files, R2T4 calculations/payments,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925"/>
            <a:ext cx="7620000" cy="649287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Internal Reviews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Locate a Program Participation Agreement (PPA) and Eligibility and Certification Approval Report (ECAR)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Review prior audits</a:t>
            </a:r>
          </a:p>
          <a:p>
            <a:pPr marL="801688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Standard of Administrative Capability (34 CFR 668.16)</a:t>
            </a:r>
          </a:p>
          <a:p>
            <a:pPr marL="801688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Corrective Action Plan (CAP) should have indicated corrective steps taken</a:t>
            </a:r>
          </a:p>
          <a:p>
            <a:pPr marL="801688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What procedures are in place?</a:t>
            </a:r>
          </a:p>
          <a:p>
            <a:pPr marL="801688" lvl="2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Make sure prior deficiencies are addressed!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68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Tools of the Trade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096000" cy="4800600"/>
          </a:xfrm>
        </p:spPr>
        <p:txBody>
          <a:bodyPr/>
          <a:lstStyle/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FSA Handbook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ISIR Guide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Dear Colleague Letters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Federal Registers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Code of Federal Regulations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FSA Assessment Tool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NASFAA Standards of Excellence Review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NASFAA Self-Evaluation Guide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Blue Book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38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7200" y="922338"/>
            <a:ext cx="7620000" cy="584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Agenda</a:t>
            </a:r>
          </a:p>
        </p:txBody>
      </p:sp>
      <p:sp>
        <p:nvSpPr>
          <p:cNvPr id="54" name="Shape 54"/>
          <p:cNvSpPr>
            <a:spLocks noGrp="1"/>
          </p:cNvSpPr>
          <p:nvPr>
            <p:ph idx="1"/>
          </p:nvPr>
        </p:nvSpPr>
        <p:spPr>
          <a:xfrm>
            <a:off x="685800" y="1752601"/>
            <a:ext cx="7772400" cy="3139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Federal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 Review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Audits</a:t>
            </a:r>
          </a:p>
          <a:p>
            <a:pPr marL="1485900" lvl="3" indent="-457200">
              <a:spcBef>
                <a:spcPts val="64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What are they?</a:t>
            </a:r>
          </a:p>
          <a:p>
            <a:pPr marL="1485900" lvl="3" indent="-457200">
              <a:spcBef>
                <a:spcPts val="64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Why?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Preparation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While audit is occurring - expectations</a:t>
            </a: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Completion of audit and findings</a:t>
            </a: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1855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7200" y="861566"/>
            <a:ext cx="7620000" cy="677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Preparation for </a:t>
            </a:r>
            <a:r>
              <a:rPr lang="en-US"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udit</a:t>
            </a: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9" name="Shape 109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185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 operational practices</a:t>
            </a:r>
          </a:p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 and update policy and procedures documents for packaging</a:t>
            </a:r>
          </a:p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Conduct training sessions on regulatory changes, ongoing reminders and compliance 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information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346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Requested Documents Include: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Policies and Procedures Manual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Sample FSA forms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Cost of Attendance Budgets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Pell Electronic Statement of Account (ESOA) Information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Return to Title IV (R2T4) worksheets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Documentation of cash requests/refunds/returns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Default management plan, if required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FISAP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Satisfactory Academic Program and refund policies</a:t>
            </a:r>
          </a:p>
        </p:txBody>
      </p:sp>
    </p:spTree>
    <p:extLst>
      <p:ext uri="{BB962C8B-B14F-4D97-AF65-F5344CB8AC3E}">
        <p14:creationId xmlns:p14="http://schemas.microsoft.com/office/powerpoint/2010/main" val="32629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Requested Documents Include: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ISIRs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Latest accreditation status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Third party servicer contracts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Administrative software utilized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Program Participation Agreement (PPA) and Eligibility and Certification Approval Report (ECAR)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Financial statements for past two years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Campus security report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Catalog</a:t>
            </a:r>
          </a:p>
          <a:p>
            <a:pPr marL="287338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Consumer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99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57200" y="764773"/>
            <a:ext cx="7124700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Specific </a:t>
            </a:r>
            <a:r>
              <a:rPr lang="en-US"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rep </a:t>
            </a:r>
            <a:r>
              <a:rPr lang="en-US"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tems</a:t>
            </a: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5" name="Shape 115"/>
          <p:cNvSpPr>
            <a:spLocks noGrp="1"/>
          </p:cNvSpPr>
          <p:nvPr>
            <p:ph idx="1"/>
          </p:nvPr>
        </p:nvSpPr>
        <p:spPr>
          <a:xfrm>
            <a:off x="457200" y="1472629"/>
            <a:ext cx="7772400" cy="50074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Chart of accounts/funds information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Control/process memos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List of trainings and in-services for staff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Policies for notifying ED and NSLDS of student status change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Reciprocity students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Cost of Attendance (COA) budgets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Compensation plans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Recruiting policies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Satisfactory Academic Progress &amp; Academic progress</a:t>
            </a:r>
          </a:p>
          <a:p>
            <a:pPr marL="4191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Consortium or other program agreements MOAs</a:t>
            </a:r>
          </a:p>
          <a:p>
            <a:endParaRPr sz="22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57199" y="815360"/>
            <a:ext cx="7800975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Program Review and Audit: Helpful Hints</a:t>
            </a:r>
          </a:p>
        </p:txBody>
      </p:sp>
      <p:sp>
        <p:nvSpPr>
          <p:cNvPr id="103" name="Shape 103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241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Provide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single point of contact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Ask for requests in writing or confirm understanding in writing for clarity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Keep copies of everything provided: you will look at the stuff again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Provide a comfortable place for reviewers to work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Respond promptly to requests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Do not answer the “unasked” 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</a:t>
            </a:r>
            <a:endParaRPr lang="en-US" sz="24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Challenge findings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78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7620000" cy="639762"/>
          </a:xfrm>
        </p:spPr>
        <p:txBody>
          <a:bodyPr/>
          <a:lstStyle/>
          <a:p>
            <a:pPr algn="ctr"/>
            <a:r>
              <a:rPr lang="en-US" sz="3200" b="0" dirty="0" smtClean="0">
                <a:latin typeface="+mn-lt"/>
              </a:rPr>
              <a:t>Managing the Visit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Give the Program Reviewers space, but be available and check in periodically to see if anything is needed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Keep detailed notes of all questions, follow-ups, documents provided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Track open items and resolutions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If possible, have your staff review COD and NSLDS records of student sample group before the visit (or as soon as you receive the list)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8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34275" cy="639762"/>
          </a:xfrm>
        </p:spPr>
        <p:txBody>
          <a:bodyPr/>
          <a:lstStyle/>
          <a:p>
            <a:pPr algn="ctr"/>
            <a:r>
              <a:rPr lang="en-US" sz="3200" b="0" dirty="0" smtClean="0">
                <a:latin typeface="+mn-lt"/>
              </a:rPr>
              <a:t>Entrance Interview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President/Chancellor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Vice President(s)/Provost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Directors of key departments (Bursar, Admissions, Comptroller, Chief Fiscal Officer(s), Internal Audit)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8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Entrance Interview Overview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Welcome and introductions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Program Reviewers will explain to the group:</a:t>
            </a:r>
          </a:p>
          <a:p>
            <a:pPr marL="798513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purpose of the Review</a:t>
            </a:r>
          </a:p>
          <a:p>
            <a:pPr marL="798513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scope of the Review</a:t>
            </a:r>
          </a:p>
          <a:p>
            <a:pPr marL="798513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Timeframe, including the date/time of the Exit Interview (typically with the same invitees)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Clarify </a:t>
            </a:r>
            <a:r>
              <a:rPr lang="en-US" sz="2000" dirty="0"/>
              <a:t>the campus operating parameters (hours of access to campus </a:t>
            </a:r>
            <a:r>
              <a:rPr lang="en-US" sz="2000" dirty="0" smtClean="0"/>
              <a:t>personnel) for Program Reviewers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Clarify who Program Reviewers will need to meet with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Remain professional, courteous and cautious responding only to what is requested (and prepare others accordingly)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3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31863"/>
            <a:ext cx="7419975" cy="65881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Exit Interview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Advise campus colleague attendees of any preliminary issues you may be aware of before the Exit Interview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Ask a campus colleague to take detailed notes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Ask for regulatory citations for any issues you may question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Prepare your own list of questions for the Program Reviewers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Discuss any findings or unresolved issues appropriately – it is ok to ask questions (but don’t be confrontational)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4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BB0000"/>
                </a:solidFill>
                <a:latin typeface="+mn-lt"/>
              </a:rPr>
              <a:t>50 Ways to Survive a Federal Title IV Program</a:t>
            </a:r>
            <a:endParaRPr lang="en-US" sz="28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1292"/>
          </a:xfrm>
        </p:spPr>
        <p:txBody>
          <a:bodyPr>
            <a:spAutoFit/>
          </a:bodyPr>
          <a:lstStyle/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Advise </a:t>
            </a:r>
            <a:r>
              <a:rPr lang="en-US" sz="1800" dirty="0"/>
              <a:t>legal counsel of the visit in case they are needed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Do everything you can to maximize the success of the review – </a:t>
            </a:r>
            <a:r>
              <a:rPr lang="en-US" sz="1800" u="sng" dirty="0"/>
              <a:t>do not</a:t>
            </a:r>
            <a:r>
              <a:rPr lang="en-US" sz="1800" dirty="0"/>
              <a:t> feel bad about asking staff or key responders to reschedule/postpone leave or appointments to accommodate the review – this is important stuff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You will need help – ask for it and keep asking until you get it!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Trust that you know things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Remember that no one knows everything, especially immediately from memory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Stress </a:t>
            </a:r>
            <a:r>
              <a:rPr lang="en-US" sz="1800" dirty="0" smtClean="0"/>
              <a:t>that </a:t>
            </a:r>
            <a:r>
              <a:rPr lang="en-US" sz="1800" dirty="0"/>
              <a:t>everyone involved </a:t>
            </a:r>
            <a:r>
              <a:rPr lang="en-US" sz="1800" dirty="0" smtClean="0"/>
              <a:t>should </a:t>
            </a:r>
            <a:r>
              <a:rPr lang="en-US" sz="1800" dirty="0"/>
              <a:t>keep notes on all conversations of substance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Ease tension for financial aid staff and other core responders by meeting to discuss the review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Listen more, talk less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1800" dirty="0" smtClean="0"/>
              <a:t>DON’T ANSWER QUESTIONS THAT ARE NOT ASKED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66066" y="1952731"/>
            <a:ext cx="8595360" cy="4800600"/>
          </a:xfrm>
          <a:prstGeom prst="rect">
            <a:avLst/>
          </a:prstGeom>
        </p:spPr>
        <p:txBody>
          <a:bodyPr/>
          <a:lstStyle/>
          <a:p>
            <a:pPr marL="0" indent="0" algn="ctr"/>
            <a:endParaRPr lang="en-US" sz="2000" dirty="0" smtClean="0">
              <a:solidFill>
                <a:srgbClr val="666666"/>
              </a:solidFill>
            </a:endParaRPr>
          </a:p>
          <a:p>
            <a:pPr marL="0" indent="0" algn="ctr"/>
            <a:r>
              <a:rPr lang="en-US" sz="2400" dirty="0" smtClean="0">
                <a:solidFill>
                  <a:srgbClr val="666666"/>
                </a:solidFill>
              </a:rPr>
              <a:t>Why </a:t>
            </a:r>
            <a:r>
              <a:rPr lang="en-US" sz="2400" dirty="0">
                <a:solidFill>
                  <a:srgbClr val="666666"/>
                </a:solidFill>
              </a:rPr>
              <a:t>do we have to endure a U.S. Department of Education </a:t>
            </a:r>
            <a:r>
              <a:rPr lang="en-US" sz="2400" dirty="0" smtClean="0">
                <a:solidFill>
                  <a:srgbClr val="666666"/>
                </a:solidFill>
              </a:rPr>
              <a:t>Program Review?</a:t>
            </a:r>
          </a:p>
          <a:p>
            <a:pPr marL="400050" indent="-285750" algn="ctr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666666"/>
              </a:solidFill>
            </a:endParaRPr>
          </a:p>
          <a:p>
            <a:pPr marL="60325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Authority </a:t>
            </a:r>
            <a:r>
              <a:rPr lang="en-US" sz="2400" dirty="0">
                <a:solidFill>
                  <a:srgbClr val="666666"/>
                </a:solidFill>
              </a:rPr>
              <a:t>for Program Reviews is defined by Congress to </a:t>
            </a:r>
            <a:r>
              <a:rPr lang="en-US" sz="2400" dirty="0" smtClean="0">
                <a:solidFill>
                  <a:srgbClr val="666666"/>
                </a:solidFill>
              </a:rPr>
              <a:t> </a:t>
            </a:r>
          </a:p>
          <a:p>
            <a:pPr marL="0" indent="0"/>
            <a:r>
              <a:rPr lang="en-US" sz="2400" dirty="0" smtClean="0">
                <a:solidFill>
                  <a:srgbClr val="666666"/>
                </a:solidFill>
              </a:rPr>
              <a:t>   ED </a:t>
            </a:r>
            <a:r>
              <a:rPr lang="en-US" sz="2400" dirty="0">
                <a:solidFill>
                  <a:srgbClr val="666666"/>
                </a:solidFill>
              </a:rPr>
              <a:t>to </a:t>
            </a:r>
            <a:r>
              <a:rPr lang="en-US" sz="2400" dirty="0" smtClean="0">
                <a:solidFill>
                  <a:srgbClr val="666666"/>
                </a:solidFill>
              </a:rPr>
              <a:t>ensure necessary </a:t>
            </a:r>
            <a:r>
              <a:rPr lang="en-US" sz="2400" dirty="0">
                <a:solidFill>
                  <a:srgbClr val="666666"/>
                </a:solidFill>
              </a:rPr>
              <a:t>oversight of Title IV </a:t>
            </a:r>
            <a:r>
              <a:rPr lang="en-US" sz="2400" dirty="0" smtClean="0">
                <a:solidFill>
                  <a:srgbClr val="666666"/>
                </a:solidFill>
              </a:rPr>
              <a:t>institutional</a:t>
            </a:r>
          </a:p>
          <a:p>
            <a:pPr marL="0" indent="0"/>
            <a:r>
              <a:rPr lang="en-US" sz="2400" dirty="0">
                <a:solidFill>
                  <a:srgbClr val="666666"/>
                </a:solidFill>
              </a:rPr>
              <a:t> </a:t>
            </a:r>
            <a:r>
              <a:rPr lang="en-US" sz="2400" dirty="0" smtClean="0">
                <a:solidFill>
                  <a:srgbClr val="666666"/>
                </a:solidFill>
              </a:rPr>
              <a:t>  participants</a:t>
            </a:r>
            <a:endParaRPr lang="en-US" sz="2400" dirty="0">
              <a:solidFill>
                <a:srgbClr val="666666"/>
              </a:solidFill>
            </a:endParaRPr>
          </a:p>
          <a:p>
            <a:pPr marL="798513" lvl="2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66666"/>
                </a:solidFill>
              </a:rPr>
              <a:t>Section 498A (administrative capability &amp; financial responsibility</a:t>
            </a:r>
            <a:r>
              <a:rPr lang="en-US" sz="2400" dirty="0" smtClean="0">
                <a:solidFill>
                  <a:srgbClr val="666666"/>
                </a:solidFill>
              </a:rPr>
              <a:t>)</a:t>
            </a:r>
            <a:endParaRPr lang="en-US" sz="2400" dirty="0">
              <a:solidFill>
                <a:srgbClr val="666666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marL="914400" lvl="1" indent="-317500" algn="ctr">
              <a:spcBef>
                <a:spcPts val="560"/>
              </a:spcBef>
              <a:buClr>
                <a:srgbClr val="7A0019"/>
              </a:buClr>
              <a:buSzPct val="43750"/>
              <a:buFont typeface="Courier New"/>
              <a:buChar char="o"/>
            </a:pPr>
            <a:endParaRPr lang="en-US" sz="2400" dirty="0">
              <a:solidFill>
                <a:srgbClr val="666666"/>
              </a:solidFill>
              <a:ea typeface="Arial"/>
              <a:cs typeface="Arial"/>
              <a:sym typeface="Arial"/>
              <a:rtl val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923925"/>
            <a:ext cx="7620000" cy="6492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What are Program Reviews and Title IV Audits?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6867525" y="180975"/>
            <a:ext cx="1993901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3000" dirty="0" err="1" smtClean="0"/>
          </a:p>
        </p:txBody>
      </p:sp>
    </p:spTree>
    <p:extLst>
      <p:ext uri="{BB962C8B-B14F-4D97-AF65-F5344CB8AC3E}">
        <p14:creationId xmlns:p14="http://schemas.microsoft.com/office/powerpoint/2010/main" val="211196185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04875"/>
            <a:ext cx="8248651" cy="62071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50 Ways to Survive a Federal Title IV Program</a:t>
            </a:r>
            <a:endParaRPr lang="en-US" sz="28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54984"/>
          </a:xfrm>
        </p:spPr>
        <p:txBody>
          <a:bodyPr>
            <a:spAutoFit/>
          </a:bodyPr>
          <a:lstStyle/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Be </a:t>
            </a:r>
            <a:r>
              <a:rPr lang="en-US" sz="2000" dirty="0"/>
              <a:t>sure you understand any questions before trying to answer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An honest answer to any </a:t>
            </a:r>
            <a:r>
              <a:rPr lang="en-US" sz="2000" dirty="0" smtClean="0"/>
              <a:t>question </a:t>
            </a:r>
            <a:r>
              <a:rPr lang="en-US" sz="2000" dirty="0"/>
              <a:t>is all that is needed– however, do not  answer when you don’t know (no guessing!) or unnecessarily expand an answer – it’s okay to say “I’d like to get back to you on that”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Ask questions; respectfully disagree  – a </a:t>
            </a:r>
            <a:r>
              <a:rPr lang="en-US" sz="2000" dirty="0" smtClean="0"/>
              <a:t>reviewer </a:t>
            </a:r>
            <a:r>
              <a:rPr lang="en-US" sz="2000" dirty="0"/>
              <a:t>may not be an expert in every area of financial aid (like systems)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Keep organized; if you </a:t>
            </a:r>
            <a:r>
              <a:rPr lang="en-US" sz="2000" dirty="0" smtClean="0"/>
              <a:t>have the </a:t>
            </a:r>
            <a:r>
              <a:rPr lang="en-US" sz="2000" dirty="0"/>
              <a:t>option, use an “assistant”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Don’t treat reviewers like the enemy;  be cautious but professional 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Establish a congenial working relationship with the </a:t>
            </a:r>
            <a:r>
              <a:rPr lang="en-US" sz="2000" dirty="0" smtClean="0"/>
              <a:t>reviewers</a:t>
            </a:r>
          </a:p>
          <a:p>
            <a:pPr marL="344488" lvl="0" indent="-342900">
              <a:buClr>
                <a:srgbClr val="BB000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Assume </a:t>
            </a:r>
            <a:r>
              <a:rPr lang="en-US" sz="2000" dirty="0"/>
              <a:t>there will be </a:t>
            </a:r>
            <a:r>
              <a:rPr lang="en-US" sz="2000" dirty="0" smtClean="0"/>
              <a:t>findings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8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1153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50 Ways to Survive a Federal Title IV Program</a:t>
            </a:r>
            <a:endParaRPr lang="en-US" sz="28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354765"/>
          </a:xfrm>
        </p:spPr>
        <p:txBody>
          <a:bodyPr>
            <a:spAutoFit/>
          </a:bodyPr>
          <a:lstStyle/>
          <a:p>
            <a:pPr marL="344488" lvl="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When </a:t>
            </a:r>
            <a:r>
              <a:rPr lang="en-US" sz="2000" dirty="0"/>
              <a:t>discussing </a:t>
            </a:r>
            <a:r>
              <a:rPr lang="en-US" sz="2000" dirty="0" smtClean="0"/>
              <a:t>findings, </a:t>
            </a:r>
            <a:r>
              <a:rPr lang="en-US" sz="2000" dirty="0"/>
              <a:t>ask questions if you are unclear – you can state “do not concur”</a:t>
            </a:r>
          </a:p>
          <a:p>
            <a:pPr marL="344488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You will have a good sense of what will be shared at the exit interview  - prepare those who will attend no matter how negative the findings – it is much better to hear it from </a:t>
            </a:r>
            <a:r>
              <a:rPr lang="en-US" sz="2000" dirty="0" smtClean="0"/>
              <a:t>you first than in </a:t>
            </a:r>
            <a:r>
              <a:rPr lang="en-US" sz="2000" dirty="0"/>
              <a:t>a group setting with the reviewers </a:t>
            </a:r>
          </a:p>
          <a:p>
            <a:pPr marL="344488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During review ask for regulatory/statutory citations and make sure you understand how they apply to the findings</a:t>
            </a:r>
          </a:p>
          <a:p>
            <a:pPr marL="344488" lvl="0" indent="-342900">
              <a:buFont typeface="Wingdings" panose="05000000000000000000" pitchFamily="2" charset="2"/>
              <a:buChar char="Ø"/>
            </a:pPr>
            <a:r>
              <a:rPr lang="en-US" sz="2000" dirty="0"/>
              <a:t>Make sure you keep all </a:t>
            </a:r>
            <a:r>
              <a:rPr lang="en-US" sz="2000" dirty="0" smtClean="0"/>
              <a:t>reviewed materials together </a:t>
            </a:r>
            <a:r>
              <a:rPr lang="en-US" sz="2000" dirty="0"/>
              <a:t>to ensure you know what reviewers saw at the time of the </a:t>
            </a:r>
            <a:r>
              <a:rPr lang="en-US" sz="2000" dirty="0" smtClean="0"/>
              <a:t>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19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47675" y="876299"/>
            <a:ext cx="7620000" cy="677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Completion of </a:t>
            </a:r>
            <a:r>
              <a:rPr lang="en-US"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udit</a:t>
            </a: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70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Understand findings so corrective action can occur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Write responses in timely 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fashion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,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involve other units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Potential items: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Inaccurate/untimely reporting of enrollment status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Attendance first day (distance vs. non-distance)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Withdrawal date</a:t>
            </a:r>
            <a:endParaRPr sz="22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Earn and unearned “F”</a:t>
            </a:r>
            <a:r>
              <a:rPr lang="en-US" sz="2200" b="0" i="0" u="none" strike="noStrike" cap="none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 grade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Grade level information, notification of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Full-time/part-time documented</a:t>
            </a:r>
            <a:endParaRPr sz="22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sz="22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Degree </a:t>
            </a: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progress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§"/>
            </a:pPr>
            <a:r>
              <a:rPr sz="22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Course repeat rules </a:t>
            </a:r>
            <a:r>
              <a:rPr sz="22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enforced</a:t>
            </a:r>
            <a:endParaRPr sz="22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668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892345"/>
            <a:ext cx="7620000" cy="677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Frequent 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Audit</a:t>
            </a:r>
            <a:r>
              <a:rPr lang="en-US" sz="3200" b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sz="3200" b="0" i="0" u="none" strike="noStrike" cap="none" baseline="0" dirty="0" smtClean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Findings</a:t>
            </a:r>
            <a:endParaRPr sz="3200" b="0" i="0" u="none" strike="noStrike" cap="none" baseline="0" dirty="0">
              <a:solidFill>
                <a:srgbClr val="BB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79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4698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Auditor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pinion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ited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udit (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q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ualified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or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dverse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Verification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iolations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Pell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ver/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nder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ayments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redit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B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alance </a:t>
            </a:r>
            <a:r>
              <a:rPr lang="en-US" sz="24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eficiencies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onfirmation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eport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iled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l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ate/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iled/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etained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for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f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ive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y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ears/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naccurate</a:t>
            </a:r>
            <a:endParaRPr lang="en-US" sz="24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Return of Title IV late, calculation errors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Entrance/Exit Counseling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Repeat finding – failure to take corrective action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Status – inaccurate/untimely reporting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16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950913"/>
            <a:ext cx="8048625" cy="649287"/>
          </a:xfrm>
        </p:spPr>
        <p:txBody>
          <a:bodyPr/>
          <a:lstStyle/>
          <a:p>
            <a:pPr algn="ctr"/>
            <a:r>
              <a:rPr lang="en-US" sz="3200" b="0" dirty="0" smtClean="0">
                <a:latin typeface="+mn-lt"/>
              </a:rPr>
              <a:t>Most Frequent Program Review Findings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Verification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Crime awareness reporting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Return of Title IV late, calculation errors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Entrance/Exit Counseling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SAP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Student Credit Balance deficiencies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Missing or inconsistent information in student files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Pell over/under payments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Ineligible Pell disbursement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61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950913"/>
            <a:ext cx="8048625" cy="649287"/>
          </a:xfrm>
        </p:spPr>
        <p:txBody>
          <a:bodyPr/>
          <a:lstStyle/>
          <a:p>
            <a:pPr algn="ctr"/>
            <a:r>
              <a:rPr lang="en-US" sz="3200" b="0" dirty="0" smtClean="0">
                <a:latin typeface="+mn-lt"/>
              </a:rPr>
              <a:t>Most Frequent Program Review Findings</a:t>
            </a:r>
            <a:endParaRPr lang="en-US" sz="32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Consumer information deficiencies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Improper dependency overrides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Lack of administrative capabilities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Improper </a:t>
            </a:r>
            <a:r>
              <a:rPr lang="en-US" sz="2400" dirty="0" smtClean="0"/>
              <a:t>Certification </a:t>
            </a:r>
            <a:r>
              <a:rPr lang="en-US" sz="2400" dirty="0"/>
              <a:t>of </a:t>
            </a:r>
            <a:r>
              <a:rPr lang="en-US" sz="2400" dirty="0" smtClean="0"/>
              <a:t>Student Loans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Repeat finding – failure to take corrective action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Student Status – inaccurate/untimely reporting</a:t>
            </a:r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Some </a:t>
            </a:r>
            <a:r>
              <a:rPr lang="en-US" sz="2400" dirty="0" smtClean="0"/>
              <a:t>additional recent </a:t>
            </a:r>
            <a:r>
              <a:rPr lang="en-US" sz="2400" dirty="0"/>
              <a:t>f</a:t>
            </a:r>
            <a:r>
              <a:rPr lang="en-US" sz="2400" dirty="0" smtClean="0"/>
              <a:t>indings</a:t>
            </a:r>
            <a:r>
              <a:rPr lang="en-US" sz="2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FWS students paid for time they were scheduled for class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Documenting Pell recipients’ initial attendance and/or documenting dropping a class and reducing Pell accordingly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3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831448"/>
            <a:ext cx="7620000" cy="677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Findings on Both Lists</a:t>
            </a:r>
          </a:p>
        </p:txBody>
      </p:sp>
      <p:sp>
        <p:nvSpPr>
          <p:cNvPr id="97" name="Shape 9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572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Return of Title IV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late, calculation errors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Entrance/Exit </a:t>
            </a: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Counseling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eficiencies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Verification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iolations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Pell Grant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o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ver/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u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nderpayments</a:t>
            </a:r>
            <a:endParaRPr sz="2400" b="0" i="0" u="none" strike="noStrike" cap="none" baseline="0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15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Student Credit Balance </a:t>
            </a:r>
            <a:r>
              <a:rPr lang="en-US"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r>
              <a:rPr sz="2400" b="0" i="0" u="none" strike="noStrike" cap="none" baseline="0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eficiencies</a:t>
            </a:r>
            <a:endParaRPr lang="en-US" sz="2400" b="0" i="0" u="none" strike="noStrike" cap="none" baseline="0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57200" lvl="0" indent="-342900"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Repeat 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finding </a:t>
            </a: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– 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failure </a:t>
            </a: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to 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take corrective </a:t>
            </a: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a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ction</a:t>
            </a:r>
            <a:r>
              <a:rPr lang="en-US" sz="2400" i="1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 </a:t>
            </a:r>
            <a:endParaRPr lang="en-US" sz="2400" i="1" dirty="0">
              <a:solidFill>
                <a:srgbClr val="666666"/>
              </a:solidFill>
              <a:ea typeface="Arial"/>
              <a:cs typeface="Arial"/>
              <a:sym typeface="Arial"/>
              <a:rtl val="0"/>
            </a:endParaRPr>
          </a:p>
          <a:p>
            <a:pPr marL="457200" lvl="0" indent="-342900">
              <a:spcBef>
                <a:spcPts val="640"/>
              </a:spcBef>
              <a:spcAft>
                <a:spcPts val="24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Student </a:t>
            </a: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Status – 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inaccurate/untimely reporting</a:t>
            </a:r>
            <a:endParaRPr lang="en-US" sz="2400" dirty="0">
              <a:solidFill>
                <a:srgbClr val="666666"/>
              </a:solidFill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16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846137"/>
            <a:ext cx="7620000" cy="6770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ct val="25000"/>
              <a:buFont typeface="Arial"/>
              <a:buNone/>
            </a:pPr>
            <a:r>
              <a:rPr sz="3200" b="0" i="0" u="none" strike="noStrike" cap="none" baseline="0" dirty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Next Steps</a:t>
            </a:r>
          </a:p>
        </p:txBody>
      </p:sp>
      <p:sp>
        <p:nvSpPr>
          <p:cNvPr id="133" name="Shape 133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18158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spAutoFit/>
          </a:bodyPr>
          <a:lstStyle/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Create priority list for implementation of correcting findings</a:t>
            </a:r>
          </a:p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Create an implementation timeline</a:t>
            </a:r>
          </a:p>
          <a:p>
            <a:pPr marL="4826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BB0000"/>
              </a:buClr>
              <a:buSzPct val="100000"/>
              <a:buFont typeface="Wingdings" panose="05000000000000000000" pitchFamily="2" charset="2"/>
              <a:buChar char="Ø"/>
            </a:pPr>
            <a:r>
              <a:rPr sz="2400" b="0" i="0" u="none" strike="noStrike" cap="none" baseline="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rtl val="0"/>
              </a:rPr>
              <a:t>Review frequently</a:t>
            </a:r>
          </a:p>
        </p:txBody>
      </p:sp>
    </p:spTree>
    <p:extLst>
      <p:ext uri="{BB962C8B-B14F-4D97-AF65-F5344CB8AC3E}">
        <p14:creationId xmlns:p14="http://schemas.microsoft.com/office/powerpoint/2010/main" val="16515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63976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Online Resources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Top 10 Audit and Program Review Findings:  </a:t>
            </a:r>
            <a:r>
              <a:rPr lang="en-US" u="sng" dirty="0" smtClean="0">
                <a:latin typeface="+mj-lt"/>
                <a:hlinkClick r:id="rId3"/>
              </a:rPr>
              <a:t>http://www.nasfaa.org/Main/orig/2012/Top_10_Audit_and_Program_Review_Findings.aspx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 </a:t>
            </a:r>
          </a:p>
          <a:p>
            <a:r>
              <a:rPr lang="en-US" dirty="0" smtClean="0">
                <a:latin typeface="+mj-lt"/>
              </a:rPr>
              <a:t>Compliance Resources for Financial Aid Professionals:    </a:t>
            </a:r>
            <a:r>
              <a:rPr lang="en-US" u="sng" dirty="0" smtClean="0">
                <a:latin typeface="+mj-lt"/>
                <a:hlinkClick r:id="rId4"/>
              </a:rPr>
              <a:t>http://www.nasfaa.org/compliance/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Program Review Guide for Institutions 2009:                </a:t>
            </a:r>
            <a:r>
              <a:rPr lang="en-US" u="sng" dirty="0" smtClean="0">
                <a:latin typeface="+mj-lt"/>
                <a:hlinkClick r:id="rId5"/>
              </a:rPr>
              <a:t>http://ifap.ed.gov/programrevguide/attachments/2009ProgramReviewGuide.pdf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Successfully Managing a Program Review (again, much of today’s  slide deck came from this NASFAA presentation): </a:t>
            </a:r>
            <a:r>
              <a:rPr lang="en-US" u="sng" dirty="0" smtClean="0">
                <a:latin typeface="+mj-lt"/>
                <a:hlinkClick r:id="rId6"/>
              </a:rPr>
              <a:t>http://www.nasfaa.org/EntrancePDF.aspx?id=2595</a:t>
            </a:r>
            <a:r>
              <a:rPr lang="en-US" u="sng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FSA Handbook, Volume 2, Chapter 9, “Program Reviews, Sanctions &amp; Closeout”  </a:t>
            </a:r>
            <a:r>
              <a:rPr lang="en-US" u="sng" dirty="0" smtClean="0">
                <a:latin typeface="+mj-lt"/>
                <a:hlinkClick r:id="rId7"/>
              </a:rPr>
              <a:t>http://ifap.ed.gov/fsahandbook/attachments/1112FSAHbkVol2Ch9.pdf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Moving Forward – OSU QA Model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81351" y="1490365"/>
            <a:ext cx="2438400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6763" y="1831032"/>
            <a:ext cx="180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B0000"/>
                </a:solidFill>
              </a:rPr>
              <a:t>Compliance</a:t>
            </a:r>
            <a:endParaRPr lang="en-US" sz="2400" dirty="0">
              <a:solidFill>
                <a:srgbClr val="BB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 rot="18178965">
            <a:off x="1770966" y="3123551"/>
            <a:ext cx="1709472" cy="79061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474684" y="4628780"/>
            <a:ext cx="1856759" cy="79061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3803405">
            <a:off x="5232955" y="3100477"/>
            <a:ext cx="1709472" cy="79061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1200" y="4451037"/>
            <a:ext cx="2438400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BB0000"/>
                </a:solidFill>
              </a:rPr>
              <a:t>Training</a:t>
            </a:r>
            <a:endParaRPr lang="en-US" sz="2400" dirty="0">
              <a:solidFill>
                <a:srgbClr val="BB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5775" y="4404889"/>
            <a:ext cx="2438400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275" y="462878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B0000"/>
                </a:solidFill>
              </a:rPr>
              <a:t>Quality Assurance</a:t>
            </a:r>
            <a:endParaRPr lang="en-US" sz="2400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“Why?”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25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</a:rPr>
              <a:t>Purpose is to evaluate compliance, identify </a:t>
            </a:r>
            <a:endParaRPr lang="en-US" sz="2400" dirty="0" smtClean="0">
              <a:solidFill>
                <a:srgbClr val="666666"/>
              </a:solidFill>
            </a:endParaRPr>
          </a:p>
          <a:p>
            <a:pPr marL="0" indent="0"/>
            <a:r>
              <a:rPr lang="en-US" sz="2400" dirty="0">
                <a:solidFill>
                  <a:srgbClr val="666666"/>
                </a:solidFill>
              </a:rPr>
              <a:t> </a:t>
            </a:r>
            <a:r>
              <a:rPr lang="en-US" sz="2400" dirty="0" smtClean="0">
                <a:solidFill>
                  <a:srgbClr val="666666"/>
                </a:solidFill>
              </a:rPr>
              <a:t>   liabilities/risks</a:t>
            </a:r>
            <a:r>
              <a:rPr lang="en-US" sz="2400" dirty="0">
                <a:solidFill>
                  <a:srgbClr val="666666"/>
                </a:solidFill>
              </a:rPr>
              <a:t>, and enhance institutional </a:t>
            </a:r>
            <a:endParaRPr lang="en-US" sz="2400" dirty="0" smtClean="0">
              <a:solidFill>
                <a:srgbClr val="666666"/>
              </a:solidFill>
            </a:endParaRPr>
          </a:p>
          <a:p>
            <a:pPr marL="0" indent="0"/>
            <a:r>
              <a:rPr lang="en-US" sz="2400" dirty="0">
                <a:solidFill>
                  <a:srgbClr val="666666"/>
                </a:solidFill>
              </a:rPr>
              <a:t> </a:t>
            </a:r>
            <a:r>
              <a:rPr lang="en-US" sz="2400" dirty="0" smtClean="0">
                <a:solidFill>
                  <a:srgbClr val="666666"/>
                </a:solidFill>
              </a:rPr>
              <a:t>   administrative </a:t>
            </a:r>
            <a:r>
              <a:rPr lang="en-US" sz="2400" dirty="0">
                <a:solidFill>
                  <a:srgbClr val="666666"/>
                </a:solidFill>
              </a:rPr>
              <a:t>capabilities</a:t>
            </a:r>
          </a:p>
          <a:p>
            <a:pPr lvl="1">
              <a:spcBef>
                <a:spcPts val="56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Ensure the efficient and effective use of taxpayer dollars in support of American education</a:t>
            </a:r>
          </a:p>
          <a:p>
            <a:pPr marL="0" lvl="1" indent="-317500">
              <a:spcBef>
                <a:spcPts val="56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Identify financial aid compliance risks and financial </a:t>
            </a:r>
            <a:endParaRPr lang="en-US" sz="2400" dirty="0" smtClean="0">
              <a:solidFill>
                <a:srgbClr val="666666"/>
              </a:solidFill>
              <a:ea typeface="Arial"/>
              <a:cs typeface="Arial"/>
              <a:sym typeface="Arial"/>
              <a:rtl val="0"/>
            </a:endParaRPr>
          </a:p>
          <a:p>
            <a:pPr marL="0" lvl="1" indent="0">
              <a:spcBef>
                <a:spcPts val="560"/>
              </a:spcBef>
              <a:buClr>
                <a:srgbClr val="B70F20"/>
              </a:buClr>
              <a:buSzPct val="100000"/>
              <a:buNone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2400" dirty="0" smtClean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   liability</a:t>
            </a:r>
            <a:endParaRPr lang="en-US" sz="2400" dirty="0">
              <a:solidFill>
                <a:srgbClr val="666666"/>
              </a:solidFill>
              <a:ea typeface="Arial"/>
              <a:cs typeface="Arial"/>
              <a:sym typeface="Arial"/>
              <a:rtl val="0"/>
            </a:endParaRPr>
          </a:p>
          <a:p>
            <a:pPr marL="0" lvl="1" indent="-317500">
              <a:spcBef>
                <a:spcPts val="56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Make conclusions and recommendations</a:t>
            </a:r>
          </a:p>
          <a:p>
            <a:pPr marL="0" lvl="1" indent="-317500">
              <a:spcBef>
                <a:spcPts val="560"/>
              </a:spcBef>
              <a:buClr>
                <a:srgbClr val="B70F2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666666"/>
                </a:solidFill>
                <a:ea typeface="Arial"/>
                <a:cs typeface="Arial"/>
                <a:sym typeface="Arial"/>
                <a:rtl val="0"/>
              </a:rPr>
              <a:t>Determine corrective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05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1076898"/>
            <a:ext cx="76200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sz="3600" b="0" dirty="0">
                <a:solidFill>
                  <a:srgbClr val="BB0000"/>
                </a:solidFill>
              </a:rPr>
              <a:t>Questions?</a:t>
            </a:r>
          </a:p>
        </p:txBody>
      </p:sp>
      <p:sp>
        <p:nvSpPr>
          <p:cNvPr id="139" name="Shape 139"/>
          <p:cNvSpPr>
            <a:spLocks noGrp="1"/>
          </p:cNvSpPr>
          <p:nvPr>
            <p:ph idx="1"/>
          </p:nvPr>
        </p:nvSpPr>
        <p:spPr>
          <a:xfrm>
            <a:off x="752475" y="2619376"/>
            <a:ext cx="7543800" cy="1892796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marL="342900" marR="0" lvl="0" indent="-10795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 smtClean="0"/>
              <a:t>Thank you!</a:t>
            </a:r>
            <a:r>
              <a:rPr sz="2400" dirty="0"/>
              <a:t>
</a:t>
            </a:r>
          </a:p>
          <a:p>
            <a:pPr marL="342900" marR="0" lvl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sz="2400" dirty="0"/>
              <a:t>Diane </a:t>
            </a:r>
            <a:r>
              <a:rPr sz="2400" dirty="0" err="1"/>
              <a:t>Stemper</a:t>
            </a:r>
            <a:r>
              <a:rPr sz="2400" dirty="0"/>
              <a:t> 	</a:t>
            </a:r>
            <a:r>
              <a:rPr sz="2400" u="sng" dirty="0">
                <a:solidFill>
                  <a:srgbClr val="C00000"/>
                </a:solidFill>
              </a:rPr>
              <a:t>DStemper@esue.ohio-state.edu</a:t>
            </a:r>
          </a:p>
          <a:p>
            <a:pPr marL="342900" marR="0" lvl="0" indent="-1079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9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904875"/>
            <a:ext cx="7934325" cy="685800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Types of Audits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00199"/>
            <a:ext cx="3810000" cy="2057400"/>
          </a:xfrm>
          <a:prstGeom prst="rect">
            <a:avLst/>
          </a:prstGeom>
          <a:ln w="76200" cap="flat" cmpd="sng" algn="ctr">
            <a:solidFill>
              <a:srgbClr val="666666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>
              <a:buFont typeface="Times" charset="0"/>
              <a:buChar char="•"/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Public &amp; Non-Profit Institutions:</a:t>
            </a:r>
          </a:p>
          <a:p>
            <a:pPr lvl="1">
              <a:defRPr/>
            </a:pPr>
            <a:r>
              <a:rPr lang="en-US" sz="2000" i="1" dirty="0" smtClean="0">
                <a:solidFill>
                  <a:srgbClr val="666666"/>
                </a:solidFill>
              </a:rPr>
              <a:t>A-133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Due within 9 months of the fiscal year end (FYE) date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(-More requirements, more time)</a:t>
            </a:r>
            <a:endParaRPr lang="en-US" sz="2000" dirty="0">
              <a:solidFill>
                <a:srgbClr val="666666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15125" y="1609987"/>
            <a:ext cx="3810000" cy="2047613"/>
          </a:xfrm>
          <a:prstGeom prst="rect">
            <a:avLst/>
          </a:prstGeom>
          <a:ln w="76200" cap="flat" cmpd="sng" algn="ctr">
            <a:solidFill>
              <a:srgbClr val="666666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  <a:rtl val="0"/>
              </a:defRPr>
            </a:lvl9pPr>
          </a:lstStyle>
          <a:p>
            <a:pPr>
              <a:buFont typeface="Times" charset="0"/>
              <a:buChar char="•"/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For-Profit Institutions:</a:t>
            </a:r>
          </a:p>
          <a:p>
            <a:pPr lvl="1">
              <a:defRPr/>
            </a:pPr>
            <a:r>
              <a:rPr lang="en-US" sz="2000" i="1" dirty="0" smtClean="0">
                <a:solidFill>
                  <a:srgbClr val="666666"/>
                </a:solidFill>
              </a:rPr>
              <a:t>SFA Audit Guide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666666"/>
                </a:solidFill>
              </a:rPr>
              <a:t>Due within 6 months of the fiscal year end (FYE) date</a:t>
            </a:r>
          </a:p>
          <a:p>
            <a:pPr>
              <a:buFont typeface="Times" charset="0"/>
              <a:buChar char="•"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3886201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666666"/>
                </a:solidFill>
              </a:rPr>
              <a:t>Schools must arrange for regular independent audits that include the operation of the FSA </a:t>
            </a:r>
            <a:r>
              <a:rPr lang="en-US" sz="2400" dirty="0" smtClean="0">
                <a:solidFill>
                  <a:srgbClr val="666666"/>
                </a:solidFill>
              </a:rPr>
              <a:t>programs.</a:t>
            </a:r>
            <a:endParaRPr lang="en-US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7620000" cy="630237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Types of Audits and Reviews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344488" indent="-342900" algn="ctr">
              <a:buFont typeface="Wingdings" panose="05000000000000000000" pitchFamily="2" charset="2"/>
              <a:buChar char="Ø"/>
            </a:pPr>
            <a:r>
              <a:rPr lang="en-US" sz="2400" dirty="0" smtClean="0"/>
              <a:t>Focused</a:t>
            </a:r>
          </a:p>
          <a:p>
            <a:pPr marL="344488" indent="-342900" algn="ctr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344488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4488" indent="-342900" algn="ctr">
              <a:buFont typeface="Wingdings" panose="05000000000000000000" pitchFamily="2" charset="2"/>
              <a:buChar char="Ø"/>
            </a:pPr>
            <a:r>
              <a:rPr lang="en-US" sz="2400" dirty="0" smtClean="0"/>
              <a:t>Full Scope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55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</a:rPr>
              <a:t>Program Review Triggers</a:t>
            </a:r>
            <a:endParaRPr lang="en-US" sz="3200" b="0" dirty="0">
              <a:solidFill>
                <a:srgbClr val="BB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High cohort default rate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Significant changes in Direct Loan or Pell volume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Late refunds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Deficiencies reported by state licensing or accrediting agencies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Financial responsibility standards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High withdrawal rates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Significant audit findings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Repeat findings or recurrent problems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Significant risk of noncompliance with administrative capability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Complaints from students or adverse publicity 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Institutions that haven’t had a review in a number of years</a:t>
            </a:r>
          </a:p>
          <a:p>
            <a:pPr marL="344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Frequent change in financial aid leadership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09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462"/>
            <a:ext cx="7524750" cy="630237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ED’s Goals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Identify any institutional weakness(es)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Frame required actions to strengthen institutional compliance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Quantify harm of noncompliance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6666"/>
                </a:solidFill>
              </a:rPr>
              <a:t>Administrative action to protect students and taxpayers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8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63976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rgbClr val="BB0000"/>
                </a:solidFill>
                <a:latin typeface="+mn-lt"/>
              </a:rPr>
              <a:t>Institutional Goals</a:t>
            </a:r>
            <a:endParaRPr lang="en-US" sz="3200" b="0" dirty="0">
              <a:solidFill>
                <a:srgbClr val="BB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Understand and ensure compliance with Program Review requirements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Respond as quickly and accurately as possible to the multiple data requests prior to the on-site visit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Remain professional throughout the site visit and at all times (email, phone, etc.)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Manage the Program Review and follow-up to mitigate liabilities and administrative action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59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 PowerPoint Template 2013 - ES Gray">
  <a:themeElements>
    <a:clrScheme name="OSU ES">
      <a:dk1>
        <a:srgbClr val="000000"/>
      </a:dk1>
      <a:lt1>
        <a:srgbClr val="FFFFFF"/>
      </a:lt1>
      <a:dk2>
        <a:srgbClr val="666666"/>
      </a:dk2>
      <a:lt2>
        <a:srgbClr val="BB0000"/>
      </a:lt2>
      <a:accent1>
        <a:srgbClr val="BB0000"/>
      </a:accent1>
      <a:accent2>
        <a:srgbClr val="666666"/>
      </a:accent2>
      <a:accent3>
        <a:srgbClr val="DBAA00"/>
      </a:accent3>
      <a:accent4>
        <a:srgbClr val="D3CCBD"/>
      </a:accent4>
      <a:accent5>
        <a:srgbClr val="000000"/>
      </a:accent5>
      <a:accent6>
        <a:srgbClr val="9CB6D2"/>
      </a:accent6>
      <a:hlink>
        <a:srgbClr val="BB0000"/>
      </a:hlink>
      <a:folHlink>
        <a:srgbClr val="6E04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SU ES">
    <a:dk1>
      <a:srgbClr val="000000"/>
    </a:dk1>
    <a:lt1>
      <a:srgbClr val="FFFFFF"/>
    </a:lt1>
    <a:dk2>
      <a:srgbClr val="666666"/>
    </a:dk2>
    <a:lt2>
      <a:srgbClr val="BB0000"/>
    </a:lt2>
    <a:accent1>
      <a:srgbClr val="BB0000"/>
    </a:accent1>
    <a:accent2>
      <a:srgbClr val="666666"/>
    </a:accent2>
    <a:accent3>
      <a:srgbClr val="DBAA00"/>
    </a:accent3>
    <a:accent4>
      <a:srgbClr val="D3CCBD"/>
    </a:accent4>
    <a:accent5>
      <a:srgbClr val="000000"/>
    </a:accent5>
    <a:accent6>
      <a:srgbClr val="9CB6D2"/>
    </a:accent6>
    <a:hlink>
      <a:srgbClr val="BB0000"/>
    </a:hlink>
    <a:folHlink>
      <a:srgbClr val="6E0485"/>
    </a:folHlink>
  </a:clrScheme>
</a:themeOverride>
</file>

<file path=ppt/theme/themeOverride2.xml><?xml version="1.0" encoding="utf-8"?>
<a:themeOverride xmlns:a="http://schemas.openxmlformats.org/drawingml/2006/main">
  <a:clrScheme name="OSU ES">
    <a:dk1>
      <a:srgbClr val="000000"/>
    </a:dk1>
    <a:lt1>
      <a:srgbClr val="FFFFFF"/>
    </a:lt1>
    <a:dk2>
      <a:srgbClr val="666666"/>
    </a:dk2>
    <a:lt2>
      <a:srgbClr val="BB0000"/>
    </a:lt2>
    <a:accent1>
      <a:srgbClr val="BB0000"/>
    </a:accent1>
    <a:accent2>
      <a:srgbClr val="666666"/>
    </a:accent2>
    <a:accent3>
      <a:srgbClr val="DBAA00"/>
    </a:accent3>
    <a:accent4>
      <a:srgbClr val="D3CCBD"/>
    </a:accent4>
    <a:accent5>
      <a:srgbClr val="000000"/>
    </a:accent5>
    <a:accent6>
      <a:srgbClr val="9CB6D2"/>
    </a:accent6>
    <a:hlink>
      <a:srgbClr val="BB0000"/>
    </a:hlink>
    <a:folHlink>
      <a:srgbClr val="6E04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2243</Words>
  <Application>Microsoft Office PowerPoint</Application>
  <PresentationFormat>On-screen Show (4:3)</PresentationFormat>
  <Paragraphs>395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SFA PowerPoint Template 2013 - ES Gray</vt:lpstr>
      <vt:lpstr>NeASFAA Fall Training  How to Survive a Title IV Audit or Program Review  Diane Stemper Executive Director Enrollment Services Student Financial Aid The Ohio State University</vt:lpstr>
      <vt:lpstr>Agenda</vt:lpstr>
      <vt:lpstr>What are Program Reviews and Title IV Audits?</vt:lpstr>
      <vt:lpstr>“Why?”</vt:lpstr>
      <vt:lpstr>Types of Audits</vt:lpstr>
      <vt:lpstr>Types of Audits and Reviews</vt:lpstr>
      <vt:lpstr>Program Review Triggers</vt:lpstr>
      <vt:lpstr>ED’s Goals</vt:lpstr>
      <vt:lpstr>Institutional Goals</vt:lpstr>
      <vt:lpstr>Positives of a Program Review</vt:lpstr>
      <vt:lpstr> </vt:lpstr>
      <vt:lpstr>You’ve Received a Letter</vt:lpstr>
      <vt:lpstr>Program Review Timeline</vt:lpstr>
      <vt:lpstr>PowerPoint Presentation</vt:lpstr>
      <vt:lpstr>Institutional Responsibility</vt:lpstr>
      <vt:lpstr>How to Prepare</vt:lpstr>
      <vt:lpstr>Rally the Resources</vt:lpstr>
      <vt:lpstr>Internal Reviews</vt:lpstr>
      <vt:lpstr>Tools of the Trade</vt:lpstr>
      <vt:lpstr>Preparation for Audit</vt:lpstr>
      <vt:lpstr>Requested Documents Include:</vt:lpstr>
      <vt:lpstr>Requested Documents Include:</vt:lpstr>
      <vt:lpstr>Specific Prep Items</vt:lpstr>
      <vt:lpstr>Program Review and Audit: Helpful Hints</vt:lpstr>
      <vt:lpstr>Managing the Visit</vt:lpstr>
      <vt:lpstr>Entrance Interview</vt:lpstr>
      <vt:lpstr>Entrance Interview Overview</vt:lpstr>
      <vt:lpstr>Exit Interview</vt:lpstr>
      <vt:lpstr>50 Ways to Survive a Federal Title IV Program</vt:lpstr>
      <vt:lpstr>50 Ways to Survive a Federal Title IV Program</vt:lpstr>
      <vt:lpstr>50 Ways to Survive a Federal Title IV Program</vt:lpstr>
      <vt:lpstr>Completion of Audit</vt:lpstr>
      <vt:lpstr>Frequent Audit Findings</vt:lpstr>
      <vt:lpstr>Most Frequent Program Review Findings</vt:lpstr>
      <vt:lpstr>Most Frequent Program Review Findings</vt:lpstr>
      <vt:lpstr>Findings on Both Lists</vt:lpstr>
      <vt:lpstr>Next Steps</vt:lpstr>
      <vt:lpstr>Online Resources</vt:lpstr>
      <vt:lpstr>Moving Forward – OSU QA Model</vt:lpstr>
      <vt:lpstr>Questions?</vt:lpstr>
    </vt:vector>
  </TitlesOfParts>
  <Company>Enrollment Services &amp; Undergraduate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</dc:creator>
  <cp:lastModifiedBy>Lani Swanson</cp:lastModifiedBy>
  <cp:revision>28</cp:revision>
  <cp:lastPrinted>2013-11-01T14:58:38Z</cp:lastPrinted>
  <dcterms:created xsi:type="dcterms:W3CDTF">2013-10-31T13:17:32Z</dcterms:created>
  <dcterms:modified xsi:type="dcterms:W3CDTF">2013-11-08T16:21:48Z</dcterms:modified>
</cp:coreProperties>
</file>